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8"/>
  </p:notes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6" r:id="rId11"/>
    <p:sldId id="267" r:id="rId12"/>
    <p:sldId id="276" r:id="rId13"/>
    <p:sldId id="270" r:id="rId14"/>
    <p:sldId id="277" r:id="rId15"/>
    <p:sldId id="274" r:id="rId16"/>
    <p:sldId id="275" r:id="rId1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/>
    <p:restoredTop sz="94694"/>
  </p:normalViewPr>
  <p:slideViewPr>
    <p:cSldViewPr snapToGrid="0" snapToObjects="1">
      <p:cViewPr varScale="1">
        <p:scale>
          <a:sx n="105" d="100"/>
          <a:sy n="105" d="100"/>
        </p:scale>
        <p:origin x="1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ko-KR" sz="4400" b="0" strike="noStrike" spc="-1">
                <a:latin typeface="맑은 고딕"/>
              </a:rPr>
              <a:t>슬라이드를 이동하려면 클릭하십시오</a:t>
            </a:r>
            <a:r>
              <a:rPr lang="en-US" sz="4400" b="0" strike="noStrike" spc="-1">
                <a:latin typeface="맑은 고딕"/>
              </a:rPr>
              <a:t>.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ko-KR" sz="2000" b="0" strike="noStrike" spc="-1">
                <a:latin typeface="맑은 고딕"/>
              </a:rPr>
              <a:t>메모 서식을 편집하려면 클릭하십시오</a:t>
            </a:r>
            <a:r>
              <a:rPr lang="en-US" sz="2000" b="0" strike="noStrike" spc="-1">
                <a:latin typeface="맑은 고딕"/>
              </a:rPr>
              <a:t>.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1400" b="0" strike="noStrike" spc="-1">
                <a:latin typeface="바탕"/>
              </a:rPr>
              <a:t>&lt;머리글&gt;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algn="r"/>
            <a:r>
              <a:rPr lang="en-US" sz="1400" b="0" strike="noStrike" spc="-1">
                <a:latin typeface="바탕"/>
              </a:rPr>
              <a:t>&lt;날짜/시간&gt;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바탕"/>
              </a:rPr>
              <a:t>&lt;바닥글&gt;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pPr algn="r"/>
            <a:fld id="{C312395E-EB98-41FB-9B86-BE273D9C06BB}" type="slidenum">
              <a:rPr lang="en-US" sz="1400" b="0" strike="noStrike" spc="-1">
                <a:latin typeface="바탕"/>
              </a:rPr>
              <a:t>‹#›</a:t>
            </a:fld>
            <a:endParaRPr lang="en-US" sz="1400" b="0" strike="noStrike" spc="-1">
              <a:latin typeface="바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  <a:ln w="0">
            <a:noFill/>
          </a:ln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000" b="0" strike="noStrike" spc="-1">
              <a:latin typeface="맑은 고딕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/>
          <a:p>
            <a:pPr algn="r">
              <a:lnSpc>
                <a:spcPct val="100000"/>
              </a:lnSpc>
            </a:pPr>
            <a:fld id="{C7E80D8F-2EE6-4077-A3E5-3DED8229653F}" type="slidenum">
              <a:rPr lang="en-US" sz="1200" b="0" strike="noStrike" spc="-1">
                <a:solidFill>
                  <a:srgbClr val="000000"/>
                </a:solidFill>
                <a:latin typeface="Calibri"/>
                <a:ea typeface="맑은 고딕"/>
              </a:rPr>
              <a:t>1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7"/>
          <p:cNvSpPr/>
          <p:nvPr/>
        </p:nvSpPr>
        <p:spPr>
          <a:xfrm rot="5400000" flipH="1" flipV="1">
            <a:off x="11796840" y="6461280"/>
            <a:ext cx="333360" cy="45432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직각 삼각형 1"/>
          <p:cNvSpPr/>
          <p:nvPr/>
        </p:nvSpPr>
        <p:spPr>
          <a:xfrm rot="5400000" flipH="1" flipV="1">
            <a:off x="11796840" y="6461280"/>
            <a:ext cx="333360" cy="454320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ko-KR" sz="4400" b="0" strike="noStrike" spc="-1">
                <a:latin typeface="맑은 고딕"/>
              </a:rPr>
              <a:t>제목 텍스트의 서식을 편집하려면 클릭하십시오</a:t>
            </a:r>
            <a:r>
              <a:rPr lang="en-US" sz="4400" b="0" strike="noStrike" spc="-1">
                <a:latin typeface="맑은 고딕"/>
              </a:rPr>
              <a:t>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3200" b="0" strike="noStrike" spc="-1">
                <a:latin typeface="맑은 고딕"/>
              </a:rPr>
              <a:t>개요 텍스트의 서식을 편집하려면 클릭하십시오</a:t>
            </a:r>
            <a:endParaRPr lang="en-US" sz="3200" b="0" strike="noStrike" spc="-1">
              <a:latin typeface="맑은 고딕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맑은 고딕"/>
              </a:rPr>
              <a:t>2</a:t>
            </a:r>
            <a:r>
              <a:rPr lang="ko-KR" sz="2800" b="0" strike="noStrike" spc="-1">
                <a:latin typeface="맑은 고딕"/>
              </a:rPr>
              <a:t>번째 개요 수준</a:t>
            </a:r>
            <a:endParaRPr lang="en-US" sz="2800" b="0" strike="noStrike" spc="-1">
              <a:latin typeface="맑은 고딕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맑은 고딕"/>
              </a:rPr>
              <a:t>3</a:t>
            </a:r>
            <a:r>
              <a:rPr lang="ko-KR" sz="2400" b="0" strike="noStrike" spc="-1">
                <a:latin typeface="맑은 고딕"/>
              </a:rPr>
              <a:t>번째 개요 수준</a:t>
            </a:r>
            <a:endParaRPr lang="en-US" sz="2400" b="0" strike="noStrike" spc="-1">
              <a:latin typeface="맑은 고딕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맑은 고딕"/>
              </a:rPr>
              <a:t>4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5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6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7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각 삼각형 7"/>
          <p:cNvSpPr/>
          <p:nvPr/>
        </p:nvSpPr>
        <p:spPr>
          <a:xfrm rot="5400000" flipH="1" flipV="1">
            <a:off x="11796840" y="6461280"/>
            <a:ext cx="333360" cy="45432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직각 삼각형 1"/>
          <p:cNvSpPr/>
          <p:nvPr/>
        </p:nvSpPr>
        <p:spPr>
          <a:xfrm rot="5400000" flipH="1" flipV="1">
            <a:off x="11796840" y="6461280"/>
            <a:ext cx="333360" cy="454320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ko-KR" sz="4400" b="0" strike="noStrike" spc="-1">
                <a:latin typeface="맑은 고딕"/>
              </a:rPr>
              <a:t>제목 텍스트의 서식을 편집하려면 클릭하십시오</a:t>
            </a:r>
            <a:r>
              <a:rPr lang="en-US" sz="4400" b="0" strike="noStrike" spc="-1">
                <a:latin typeface="맑은 고딕"/>
              </a:rPr>
              <a:t>.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3200" b="0" strike="noStrike" spc="-1">
                <a:latin typeface="맑은 고딕"/>
              </a:rPr>
              <a:t>개요 텍스트의 서식을 편집하려면 클릭하십시오</a:t>
            </a:r>
            <a:endParaRPr lang="en-US" sz="3200" b="0" strike="noStrike" spc="-1">
              <a:latin typeface="맑은 고딕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맑은 고딕"/>
              </a:rPr>
              <a:t>2</a:t>
            </a:r>
            <a:r>
              <a:rPr lang="ko-KR" sz="2800" b="0" strike="noStrike" spc="-1">
                <a:latin typeface="맑은 고딕"/>
              </a:rPr>
              <a:t>번째 개요 수준</a:t>
            </a:r>
            <a:endParaRPr lang="en-US" sz="2800" b="0" strike="noStrike" spc="-1">
              <a:latin typeface="맑은 고딕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맑은 고딕"/>
              </a:rPr>
              <a:t>3</a:t>
            </a:r>
            <a:r>
              <a:rPr lang="ko-KR" sz="2400" b="0" strike="noStrike" spc="-1">
                <a:latin typeface="맑은 고딕"/>
              </a:rPr>
              <a:t>번째 개요 수준</a:t>
            </a:r>
            <a:endParaRPr lang="en-US" sz="2400" b="0" strike="noStrike" spc="-1">
              <a:latin typeface="맑은 고딕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맑은 고딕"/>
              </a:rPr>
              <a:t>4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5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6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7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10"/>
          <p:cNvSpPr/>
          <p:nvPr/>
        </p:nvSpPr>
        <p:spPr>
          <a:xfrm>
            <a:off x="6708240" y="4149000"/>
            <a:ext cx="5157000" cy="4021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000" b="0" strike="noStrike" spc="-1" dirty="0">
                <a:latin typeface="맑은 고딕"/>
              </a:rPr>
              <a:t>김성수</a:t>
            </a:r>
            <a:endParaRPr lang="en-US" sz="2000" b="0" strike="noStrike" spc="-1" dirty="0">
              <a:latin typeface="맑은 고딕"/>
            </a:endParaRPr>
          </a:p>
        </p:txBody>
      </p:sp>
      <p:sp>
        <p:nvSpPr>
          <p:cNvPr id="87" name="직사각형 1"/>
          <p:cNvSpPr/>
          <p:nvPr/>
        </p:nvSpPr>
        <p:spPr>
          <a:xfrm>
            <a:off x="0" y="1579680"/>
            <a:ext cx="12190680" cy="218952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6336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TextBox 2"/>
          <p:cNvSpPr/>
          <p:nvPr/>
        </p:nvSpPr>
        <p:spPr>
          <a:xfrm>
            <a:off x="182880" y="1803600"/>
            <a:ext cx="2628000" cy="333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ko-KR" sz="1600" b="1" strike="noStrike" spc="-1">
                <a:solidFill>
                  <a:srgbClr val="404040"/>
                </a:solidFill>
                <a:latin typeface="맑은 고딕"/>
                <a:ea typeface="맑은 고딕"/>
              </a:rPr>
              <a:t>한국직업능력교육원</a:t>
            </a:r>
            <a:r>
              <a:rPr lang="en-US" sz="1600" b="1" strike="noStrike" spc="-1">
                <a:solidFill>
                  <a:srgbClr val="404040"/>
                </a:solidFill>
                <a:latin typeface="맑은 고딕"/>
                <a:ea typeface="맑은 고딕"/>
              </a:rPr>
              <a:t>(</a:t>
            </a:r>
            <a:r>
              <a:rPr lang="ko-KR" sz="1600" b="1" strike="noStrike" spc="-1">
                <a:solidFill>
                  <a:srgbClr val="404040"/>
                </a:solidFill>
                <a:latin typeface="맑은 고딕"/>
                <a:ea typeface="맑은 고딕"/>
              </a:rPr>
              <a:t>시흥</a:t>
            </a:r>
            <a:r>
              <a:rPr lang="en-US" sz="1600" b="1" strike="noStrike" spc="-1">
                <a:solidFill>
                  <a:srgbClr val="404040"/>
                </a:solidFill>
                <a:latin typeface="맑은 고딕"/>
                <a:ea typeface="맑은 고딕"/>
              </a:rPr>
              <a:t>)</a:t>
            </a:r>
            <a:endParaRPr lang="en-US" sz="1600" b="0" strike="noStrike" spc="-1">
              <a:latin typeface="맑은 고딕"/>
            </a:endParaRPr>
          </a:p>
        </p:txBody>
      </p:sp>
      <p:sp>
        <p:nvSpPr>
          <p:cNvPr id="89" name="Rectangle 2"/>
          <p:cNvSpPr/>
          <p:nvPr/>
        </p:nvSpPr>
        <p:spPr>
          <a:xfrm>
            <a:off x="0" y="0"/>
            <a:ext cx="12190680" cy="455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0" name="그림 15"/>
          <p:cNvPicPr/>
          <p:nvPr/>
        </p:nvPicPr>
        <p:blipFill>
          <a:blip r:embed="rId3"/>
          <a:stretch/>
        </p:blipFill>
        <p:spPr>
          <a:xfrm>
            <a:off x="14760" y="6348960"/>
            <a:ext cx="1481400" cy="384480"/>
          </a:xfrm>
          <a:prstGeom prst="rect">
            <a:avLst/>
          </a:prstGeom>
          <a:ln w="0">
            <a:noFill/>
          </a:ln>
        </p:spPr>
      </p:pic>
      <p:sp>
        <p:nvSpPr>
          <p:cNvPr id="91" name="Rectangle 10"/>
          <p:cNvSpPr/>
          <p:nvPr/>
        </p:nvSpPr>
        <p:spPr>
          <a:xfrm>
            <a:off x="10859040" y="-41040"/>
            <a:ext cx="8850240" cy="284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2" name="_x278651016" descr="EMB0000378c3f3d"/>
          <p:cNvPicPr/>
          <p:nvPr/>
        </p:nvPicPr>
        <p:blipFill>
          <a:blip r:embed="rId4"/>
          <a:stretch/>
        </p:blipFill>
        <p:spPr>
          <a:xfrm>
            <a:off x="1514520" y="6381360"/>
            <a:ext cx="1178640" cy="374400"/>
          </a:xfrm>
          <a:prstGeom prst="rect">
            <a:avLst/>
          </a:prstGeom>
          <a:ln w="0">
            <a:noFill/>
          </a:ln>
        </p:spPr>
      </p:pic>
      <p:sp>
        <p:nvSpPr>
          <p:cNvPr id="93" name="TextBox 14"/>
          <p:cNvSpPr/>
          <p:nvPr/>
        </p:nvSpPr>
        <p:spPr>
          <a:xfrm>
            <a:off x="4140000" y="2367360"/>
            <a:ext cx="7787160" cy="6155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4000" b="1" strike="noStrike" spc="-1" dirty="0">
                <a:solidFill>
                  <a:srgbClr val="404040"/>
                </a:solidFill>
                <a:latin typeface="맑은 고딕"/>
                <a:ea typeface="DejaVu Sans"/>
              </a:rPr>
              <a:t>인테리어 체험</a:t>
            </a:r>
            <a:r>
              <a:rPr lang="ko-KR" sz="4000" b="1" strike="noStrike" spc="-1" dirty="0">
                <a:solidFill>
                  <a:srgbClr val="404040"/>
                </a:solidFill>
                <a:latin typeface="맑은 고딕"/>
                <a:ea typeface="DejaVu Sans"/>
              </a:rPr>
              <a:t> </a:t>
            </a:r>
            <a:r>
              <a:rPr lang="en-US" sz="4000" b="1" strike="noStrike" spc="-1" dirty="0">
                <a:solidFill>
                  <a:srgbClr val="404040"/>
                </a:solidFill>
                <a:latin typeface="맑은 고딕"/>
                <a:ea typeface="DejaVu Sans"/>
              </a:rPr>
              <a:t>AR</a:t>
            </a:r>
            <a:endParaRPr lang="en-US" sz="4000" b="0" strike="noStrike" spc="-1" dirty="0">
              <a:latin typeface="맑은 고딕"/>
            </a:endParaRPr>
          </a:p>
        </p:txBody>
      </p:sp>
      <p:sp>
        <p:nvSpPr>
          <p:cNvPr id="94" name="TextBox 5"/>
          <p:cNvSpPr/>
          <p:nvPr/>
        </p:nvSpPr>
        <p:spPr>
          <a:xfrm>
            <a:off x="0" y="-1800"/>
            <a:ext cx="12190680" cy="336960"/>
          </a:xfrm>
          <a:prstGeom prst="rect">
            <a:avLst/>
          </a:prstGeom>
          <a:solidFill>
            <a:srgbClr val="F5DF4D"/>
          </a:solidFill>
          <a:ln w="0">
            <a:noFill/>
          </a:ln>
          <a:effectLst>
            <a:outerShdw blurRad="63360" algn="ctr" rotWithShape="0">
              <a:srgbClr val="000000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600" b="0" strike="noStrike" spc="591">
                <a:solidFill>
                  <a:srgbClr val="181717"/>
                </a:solidFill>
                <a:latin typeface="맑은 고딕"/>
                <a:ea typeface="DejaVu Sans"/>
              </a:rPr>
              <a:t>K-Digital </a:t>
            </a:r>
            <a:r>
              <a:rPr lang="en-US" sz="1600" b="0" strike="noStrike" spc="591">
                <a:solidFill>
                  <a:srgbClr val="262626"/>
                </a:solidFill>
                <a:latin typeface="맑은 고딕"/>
                <a:ea typeface="DejaVu Sans"/>
              </a:rPr>
              <a:t>Training</a:t>
            </a:r>
            <a:endParaRPr lang="en-US" sz="1600" b="0" strike="noStrike" spc="-1">
              <a:latin typeface="맑은 고딕"/>
            </a:endParaRPr>
          </a:p>
        </p:txBody>
      </p:sp>
      <p:sp>
        <p:nvSpPr>
          <p:cNvPr id="95" name="직사각형 9"/>
          <p:cNvSpPr/>
          <p:nvPr/>
        </p:nvSpPr>
        <p:spPr>
          <a:xfrm>
            <a:off x="110160" y="1700640"/>
            <a:ext cx="11970360" cy="1942920"/>
          </a:xfrm>
          <a:prstGeom prst="rect">
            <a:avLst/>
          </a:prstGeom>
          <a:noFill/>
          <a:ln w="15875">
            <a:solidFill>
              <a:srgbClr val="939597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직사각형 11"/>
          <p:cNvSpPr/>
          <p:nvPr/>
        </p:nvSpPr>
        <p:spPr>
          <a:xfrm>
            <a:off x="227520" y="19188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직선 연결선 3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TextBox 33"/>
          <p:cNvSpPr/>
          <p:nvPr/>
        </p:nvSpPr>
        <p:spPr>
          <a:xfrm>
            <a:off x="1177200" y="821520"/>
            <a:ext cx="368244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5. AR Core </a:t>
            </a: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세팅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183" name="TextBox 34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84" name="TextBox 36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85" name="TextBox 37"/>
          <p:cNvSpPr/>
          <p:nvPr/>
        </p:nvSpPr>
        <p:spPr>
          <a:xfrm>
            <a:off x="864000" y="1022040"/>
            <a:ext cx="825480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en-US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AR </a:t>
            </a:r>
            <a:r>
              <a:rPr lang="ko-KR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환경을 구성하기위한 유니티 세팅</a:t>
            </a:r>
            <a:endParaRPr lang="en-US" sz="1800" b="0" strike="noStrike" spc="-1">
              <a:latin typeface="맑은 고딕"/>
            </a:endParaRPr>
          </a:p>
        </p:txBody>
      </p:sp>
      <p:sp>
        <p:nvSpPr>
          <p:cNvPr id="186" name="직사각형 185"/>
          <p:cNvSpPr/>
          <p:nvPr/>
        </p:nvSpPr>
        <p:spPr>
          <a:xfrm>
            <a:off x="5508000" y="1368000"/>
            <a:ext cx="6443640" cy="4761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sz="2000" b="1" strike="noStrike" spc="-1" dirty="0">
                <a:latin typeface="맑은 고딕"/>
              </a:rPr>
              <a:t>세팅 순서 및 내용</a:t>
            </a:r>
            <a:endParaRPr lang="en-US" sz="20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1. </a:t>
            </a:r>
            <a:r>
              <a:rPr lang="ko-KR" sz="1500" b="0" strike="noStrike" spc="-1" dirty="0">
                <a:latin typeface="맑은 고딕"/>
              </a:rPr>
              <a:t>안드로이드 빌드로 바꾼다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2. </a:t>
            </a:r>
            <a:r>
              <a:rPr lang="ko-KR" sz="1500" b="0" strike="noStrike" spc="-1" dirty="0">
                <a:latin typeface="맑은 고딕"/>
              </a:rPr>
              <a:t>플레이 화면 비율을 세로 </a:t>
            </a:r>
            <a:r>
              <a:rPr lang="en-US" sz="1500" b="0" strike="noStrike" spc="-1" dirty="0">
                <a:latin typeface="맑은 고딕"/>
              </a:rPr>
              <a:t>FHD </a:t>
            </a:r>
            <a:r>
              <a:rPr lang="ko-KR" sz="1500" b="0" strike="noStrike" spc="-1" dirty="0">
                <a:latin typeface="맑은 고딕"/>
              </a:rPr>
              <a:t>로 바꿔준다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3. Project Settings </a:t>
            </a:r>
            <a:r>
              <a:rPr lang="ko-KR" sz="1500" b="0" strike="noStrike" spc="-1" dirty="0">
                <a:latin typeface="맑은 고딕"/>
              </a:rPr>
              <a:t>로 들어가서 </a:t>
            </a:r>
            <a:endParaRPr lang="en-US" sz="15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XR Plugin Management </a:t>
            </a:r>
            <a:r>
              <a:rPr lang="ko-KR" sz="1500" b="0" strike="noStrike" spc="-1" dirty="0">
                <a:latin typeface="맑은 고딕"/>
              </a:rPr>
              <a:t>에 들어가 </a:t>
            </a:r>
            <a:r>
              <a:rPr lang="en-US" sz="1500" b="0" strike="noStrike" spc="-1" dirty="0">
                <a:latin typeface="맑은 고딕"/>
              </a:rPr>
              <a:t>XR </a:t>
            </a:r>
            <a:r>
              <a:rPr lang="ko-KR" sz="1500" b="0" strike="noStrike" spc="-1" dirty="0" err="1">
                <a:latin typeface="맑은 고딕"/>
              </a:rPr>
              <a:t>플러그인을</a:t>
            </a:r>
            <a:r>
              <a:rPr lang="ko-KR" sz="1500" b="0" strike="noStrike" spc="-1" dirty="0">
                <a:latin typeface="맑은 고딕"/>
              </a:rPr>
              <a:t> 설치한다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</a:t>
            </a:r>
            <a:r>
              <a:rPr lang="ko-KR" sz="1500" b="0" strike="noStrike" spc="-1" dirty="0">
                <a:latin typeface="맑은 고딕"/>
              </a:rPr>
              <a:t>안드로이드 탭에서 </a:t>
            </a:r>
            <a:r>
              <a:rPr lang="en-US" sz="1500" b="0" strike="noStrike" spc="-1" dirty="0">
                <a:latin typeface="맑은 고딕"/>
              </a:rPr>
              <a:t>AR Core  </a:t>
            </a:r>
            <a:r>
              <a:rPr lang="ko-KR" sz="1500" b="0" strike="noStrike" spc="-1" dirty="0">
                <a:latin typeface="맑은 고딕"/>
              </a:rPr>
              <a:t>에 체크한다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 </a:t>
            </a:r>
            <a:r>
              <a:rPr lang="ko-KR" sz="1500" b="0" strike="noStrike" spc="-1" dirty="0">
                <a:latin typeface="맑은 고딕"/>
              </a:rPr>
              <a:t>만약 업데이트가 뜨면 업데이트한다</a:t>
            </a:r>
            <a:r>
              <a:rPr lang="en-US" sz="1500" b="0" strike="noStrike" spc="-1" dirty="0">
                <a:latin typeface="맑은 고딕"/>
              </a:rPr>
              <a:t>.(</a:t>
            </a:r>
            <a:r>
              <a:rPr lang="ko-KR" sz="1500" b="0" strike="noStrike" spc="-1" dirty="0">
                <a:latin typeface="맑은 고딕"/>
              </a:rPr>
              <a:t>한번은 </a:t>
            </a:r>
            <a:r>
              <a:rPr lang="ko-KR" sz="1500" b="0" strike="noStrike" spc="-1" dirty="0" err="1">
                <a:latin typeface="맑은 고딕"/>
              </a:rPr>
              <a:t>껏다가</a:t>
            </a:r>
            <a:r>
              <a:rPr lang="ko-KR" sz="1500" b="0" strike="noStrike" spc="-1" dirty="0">
                <a:latin typeface="맑은 고딕"/>
              </a:rPr>
              <a:t> </a:t>
            </a:r>
            <a:r>
              <a:rPr lang="ko-KR" sz="1500" b="0" strike="noStrike" spc="-1" dirty="0" err="1">
                <a:latin typeface="맑은 고딕"/>
              </a:rPr>
              <a:t>켜주는것이</a:t>
            </a:r>
            <a:r>
              <a:rPr lang="ko-KR" sz="1500" b="0" strike="noStrike" spc="-1" dirty="0">
                <a:latin typeface="맑은 고딕"/>
              </a:rPr>
              <a:t> 좋음</a:t>
            </a:r>
            <a:r>
              <a:rPr lang="en-US" sz="1500" b="0" strike="noStrike" spc="-1" dirty="0">
                <a:latin typeface="맑은 고딕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4. Package Manager </a:t>
            </a:r>
            <a:r>
              <a:rPr lang="ko-KR" sz="1500" b="0" strike="noStrike" spc="-1" dirty="0">
                <a:latin typeface="맑은 고딕"/>
              </a:rPr>
              <a:t>로 들어가서 상단 리스트를 </a:t>
            </a:r>
            <a:r>
              <a:rPr lang="en-US" sz="1500" b="0" strike="noStrike" spc="-1" dirty="0">
                <a:latin typeface="맑은 고딕"/>
              </a:rPr>
              <a:t>unity Registry </a:t>
            </a:r>
            <a:r>
              <a:rPr lang="ko-KR" sz="1500" b="0" strike="noStrike" spc="-1" dirty="0">
                <a:latin typeface="맑은 고딕"/>
              </a:rPr>
              <a:t>로</a:t>
            </a:r>
            <a:endParaRPr lang="en-US" sz="15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</a:t>
            </a:r>
            <a:r>
              <a:rPr lang="ko-KR" sz="1500" b="0" strike="noStrike" spc="-1" dirty="0" err="1">
                <a:latin typeface="맑은 고딕"/>
              </a:rPr>
              <a:t>바꾼후</a:t>
            </a:r>
            <a:r>
              <a:rPr lang="ko-KR" sz="1500" b="0" strike="noStrike" spc="-1" dirty="0">
                <a:latin typeface="맑은 고딕"/>
              </a:rPr>
              <a:t> </a:t>
            </a:r>
            <a:r>
              <a:rPr lang="en-US" sz="1500" b="0" strike="noStrike" spc="-1" dirty="0">
                <a:latin typeface="맑은 고딕"/>
              </a:rPr>
              <a:t>AR Foundation </a:t>
            </a:r>
            <a:r>
              <a:rPr lang="ko-KR" sz="1500" b="0" strike="noStrike" spc="-1" dirty="0">
                <a:latin typeface="맑은 고딕"/>
              </a:rPr>
              <a:t>을 설치한다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(AR Core XR Plugin </a:t>
            </a:r>
            <a:r>
              <a:rPr lang="ko-KR" sz="1500" b="0" strike="noStrike" spc="-1" dirty="0">
                <a:latin typeface="맑은 고딕"/>
              </a:rPr>
              <a:t>과 </a:t>
            </a:r>
            <a:r>
              <a:rPr lang="en-US" sz="1500" b="0" strike="noStrike" spc="-1" dirty="0">
                <a:latin typeface="맑은 고딕"/>
              </a:rPr>
              <a:t>, XR Plugin Management </a:t>
            </a:r>
            <a:r>
              <a:rPr lang="ko-KR" sz="1500" b="0" strike="noStrike" spc="-1" dirty="0">
                <a:latin typeface="맑은 고딕"/>
              </a:rPr>
              <a:t>는 깔려 있음</a:t>
            </a:r>
            <a:r>
              <a:rPr lang="en-US" sz="1500" b="0" strike="noStrike" spc="-1" dirty="0">
                <a:latin typeface="맑은 고딕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5. Project Settings </a:t>
            </a:r>
            <a:r>
              <a:rPr lang="ko-KR" sz="1500" b="0" strike="noStrike" spc="-1" dirty="0">
                <a:latin typeface="맑은 고딕"/>
              </a:rPr>
              <a:t>에서 </a:t>
            </a:r>
            <a:r>
              <a:rPr lang="en-US" sz="1500" b="0" strike="noStrike" spc="-1" dirty="0">
                <a:latin typeface="맑은 고딕"/>
              </a:rPr>
              <a:t>Player </a:t>
            </a:r>
            <a:r>
              <a:rPr lang="ko-KR" sz="1500" b="0" strike="noStrike" spc="-1" dirty="0">
                <a:latin typeface="맑은 고딕"/>
              </a:rPr>
              <a:t>항목의 </a:t>
            </a:r>
            <a:r>
              <a:rPr lang="en-US" sz="1500" b="0" strike="noStrike" spc="-1" dirty="0">
                <a:latin typeface="맑은 고딕"/>
              </a:rPr>
              <a:t>Vulkan </a:t>
            </a:r>
            <a:r>
              <a:rPr lang="ko-KR" sz="1500" b="0" strike="noStrike" spc="-1" dirty="0">
                <a:latin typeface="맑은 고딕"/>
              </a:rPr>
              <a:t>을 지워준다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6. minimum API Level </a:t>
            </a:r>
            <a:r>
              <a:rPr lang="ko-KR" sz="1500" b="0" strike="noStrike" spc="-1" dirty="0">
                <a:latin typeface="맑은 고딕"/>
              </a:rPr>
              <a:t>을 </a:t>
            </a:r>
            <a:r>
              <a:rPr lang="en-US" sz="1500" b="0" strike="noStrike" spc="-1" dirty="0">
                <a:latin typeface="맑은 고딕"/>
              </a:rPr>
              <a:t>Android 7.0 </a:t>
            </a:r>
            <a:r>
              <a:rPr lang="ko-KR" sz="1500" b="0" strike="noStrike" spc="-1" dirty="0" err="1">
                <a:latin typeface="맑은 고딕"/>
              </a:rPr>
              <a:t>으로</a:t>
            </a:r>
            <a:r>
              <a:rPr lang="ko-KR" sz="1500" b="0" strike="noStrike" spc="-1" dirty="0">
                <a:latin typeface="맑은 고딕"/>
              </a:rPr>
              <a:t> 바꿔준다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7. Scripting Backend </a:t>
            </a:r>
            <a:r>
              <a:rPr lang="ko-KR" sz="1500" b="0" strike="noStrike" spc="-1" dirty="0" err="1">
                <a:latin typeface="맑은 고딕"/>
              </a:rPr>
              <a:t>를</a:t>
            </a:r>
            <a:r>
              <a:rPr lang="ko-KR" sz="1500" b="0" strike="noStrike" spc="-1" dirty="0">
                <a:latin typeface="맑은 고딕"/>
              </a:rPr>
              <a:t> </a:t>
            </a:r>
            <a:r>
              <a:rPr lang="en-US" sz="1500" b="0" strike="noStrike" spc="-1" dirty="0">
                <a:latin typeface="맑은 고딕"/>
              </a:rPr>
              <a:t>IL2CPP </a:t>
            </a:r>
            <a:r>
              <a:rPr lang="ko-KR" sz="1500" b="0" strike="noStrike" spc="-1" dirty="0">
                <a:latin typeface="맑은 고딕"/>
              </a:rPr>
              <a:t>로 바꿔준다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8. ARM64 </a:t>
            </a:r>
            <a:r>
              <a:rPr lang="ko-KR" sz="1500" b="0" strike="noStrike" spc="-1" dirty="0">
                <a:latin typeface="맑은 고딕"/>
              </a:rPr>
              <a:t>체크박스를 체크해 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9. Multithreaded Rendering </a:t>
            </a:r>
            <a:r>
              <a:rPr lang="ko-KR" sz="1500" b="0" strike="noStrike" spc="-1" dirty="0">
                <a:latin typeface="맑은 고딕"/>
              </a:rPr>
              <a:t>항목의 체크박스를 해제한다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</p:txBody>
      </p:sp>
      <p:pic>
        <p:nvPicPr>
          <p:cNvPr id="187" name="그림 186"/>
          <p:cNvPicPr/>
          <p:nvPr/>
        </p:nvPicPr>
        <p:blipFill>
          <a:blip r:embed="rId2"/>
          <a:stretch/>
        </p:blipFill>
        <p:spPr>
          <a:xfrm>
            <a:off x="561960" y="1621800"/>
            <a:ext cx="2137680" cy="203148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pic>
        <p:nvPicPr>
          <p:cNvPr id="188" name="그림 187"/>
          <p:cNvPicPr/>
          <p:nvPr/>
        </p:nvPicPr>
        <p:blipFill>
          <a:blip r:embed="rId3"/>
          <a:stretch/>
        </p:blipFill>
        <p:spPr>
          <a:xfrm>
            <a:off x="2781000" y="1615680"/>
            <a:ext cx="2618640" cy="200304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pic>
        <p:nvPicPr>
          <p:cNvPr id="189" name="그림 188"/>
          <p:cNvPicPr/>
          <p:nvPr/>
        </p:nvPicPr>
        <p:blipFill>
          <a:blip r:embed="rId4"/>
          <a:stretch/>
        </p:blipFill>
        <p:spPr>
          <a:xfrm>
            <a:off x="561960" y="3744000"/>
            <a:ext cx="3959640" cy="2735640"/>
          </a:xfrm>
          <a:prstGeom prst="rect">
            <a:avLst/>
          </a:prstGeom>
          <a:ln w="0">
            <a:solidFill>
              <a:srgbClr val="000000"/>
            </a:solidFill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직사각형 11"/>
          <p:cNvSpPr/>
          <p:nvPr/>
        </p:nvSpPr>
        <p:spPr>
          <a:xfrm>
            <a:off x="228000" y="307068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직선 연결선 3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TextBox 33"/>
          <p:cNvSpPr/>
          <p:nvPr/>
        </p:nvSpPr>
        <p:spPr>
          <a:xfrm>
            <a:off x="1177200" y="821520"/>
            <a:ext cx="3682440" cy="30632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altLang="ko-KR" sz="1400" b="1" spc="-100" dirty="0">
                <a:solidFill>
                  <a:srgbClr val="000000"/>
                </a:solidFill>
                <a:latin typeface="맑은 고딕"/>
                <a:ea typeface="DejaVu Sans"/>
              </a:rPr>
              <a:t>6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. AR </a:t>
            </a:r>
            <a:r>
              <a:rPr lang="en-US" sz="1400" b="1" spc="-100" dirty="0">
                <a:solidFill>
                  <a:srgbClr val="000000"/>
                </a:solidFill>
                <a:latin typeface="맑은 고딕"/>
                <a:ea typeface="DejaVu Sans"/>
              </a:rPr>
              <a:t>Kit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세팅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183" name="TextBox 34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84" name="TextBox 36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85" name="TextBox 37"/>
          <p:cNvSpPr/>
          <p:nvPr/>
        </p:nvSpPr>
        <p:spPr>
          <a:xfrm>
            <a:off x="864000" y="1022040"/>
            <a:ext cx="825480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en-US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AR </a:t>
            </a:r>
            <a:r>
              <a:rPr lang="ko-KR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환경을 구성하기위한 </a:t>
            </a:r>
            <a:r>
              <a:rPr lang="ko-KR" sz="1800" b="1" strike="noStrike" spc="-100" dirty="0" err="1">
                <a:solidFill>
                  <a:srgbClr val="000000"/>
                </a:solidFill>
                <a:latin typeface="맑은 고딕"/>
                <a:ea typeface="DejaVu Sans"/>
              </a:rPr>
              <a:t>유니티</a:t>
            </a:r>
            <a:r>
              <a:rPr lang="ko-KR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 세팅</a:t>
            </a:r>
            <a:endParaRPr lang="en-US" sz="1800" b="0" strike="noStrike" spc="-1" dirty="0">
              <a:latin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B68354E-68AC-9847-A98A-44FD8355B0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35" y="1916415"/>
            <a:ext cx="3469597" cy="33277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FE65D16-AAEE-3641-B6E6-0C10A33AC9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273" y="1916415"/>
            <a:ext cx="3762455" cy="3342932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189C3C65-3335-8F47-8B3D-79BB8DCA08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082" y="1908532"/>
            <a:ext cx="3795831" cy="33277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D84020B-0C90-D043-A004-344FF5DA6574}"/>
              </a:ext>
            </a:extLst>
          </p:cNvPr>
          <p:cNvSpPr/>
          <p:nvPr/>
        </p:nvSpPr>
        <p:spPr>
          <a:xfrm>
            <a:off x="477835" y="5645440"/>
            <a:ext cx="3469597" cy="81841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ko-KR" spc="-1" dirty="0">
                <a:latin typeface="맑은 고딕"/>
              </a:rPr>
              <a:t>iOS </a:t>
            </a:r>
            <a:r>
              <a:rPr lang="ko-KR" altLang="en-US" spc="-1" dirty="0">
                <a:latin typeface="맑은 고딕"/>
              </a:rPr>
              <a:t>플랫폼 전환</a:t>
            </a:r>
            <a:endParaRPr lang="en-US" altLang="ko-KR" b="0" strike="noStrike" spc="-1" dirty="0">
              <a:latin typeface="맑은 고딕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906F7BF-3EFF-0E45-97A6-8EAE34F5D1AD}"/>
              </a:ext>
            </a:extLst>
          </p:cNvPr>
          <p:cNvSpPr/>
          <p:nvPr/>
        </p:nvSpPr>
        <p:spPr>
          <a:xfrm>
            <a:off x="4245793" y="5645440"/>
            <a:ext cx="3469597" cy="81841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b="0" strike="noStrike" spc="-1" dirty="0">
                <a:latin typeface="맑은 고딕"/>
              </a:rPr>
              <a:t>카메라 사용 승인 요청 </a:t>
            </a:r>
            <a:endParaRPr lang="en-US" altLang="ko-KR" b="0" strike="noStrike" spc="-1" dirty="0">
              <a:latin typeface="맑은 고딕"/>
            </a:endParaRPr>
          </a:p>
          <a:p>
            <a:pPr algn="ctr">
              <a:lnSpc>
                <a:spcPct val="100000"/>
              </a:lnSpc>
            </a:pPr>
            <a:r>
              <a:rPr lang="ko-KR" altLang="en-US" b="0" strike="noStrike" spc="-1" dirty="0">
                <a:latin typeface="맑은 고딕"/>
              </a:rPr>
              <a:t>문구 작성</a:t>
            </a:r>
            <a:endParaRPr lang="en-US" altLang="ko-KR" b="0" strike="noStrike" spc="-1" dirty="0">
              <a:latin typeface="맑은 고딕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09351E6-7A91-5D4D-A5E0-3B37EE24D619}"/>
              </a:ext>
            </a:extLst>
          </p:cNvPr>
          <p:cNvSpPr/>
          <p:nvPr/>
        </p:nvSpPr>
        <p:spPr>
          <a:xfrm>
            <a:off x="8013752" y="5645440"/>
            <a:ext cx="3469597" cy="81841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ko-KR" spc="-1" dirty="0">
                <a:latin typeface="맑은 고딕"/>
              </a:rPr>
              <a:t>XR</a:t>
            </a:r>
            <a:r>
              <a:rPr lang="ko-KR" altLang="en-US" spc="-1" dirty="0">
                <a:latin typeface="맑은 고딕"/>
              </a:rPr>
              <a:t> </a:t>
            </a:r>
            <a:r>
              <a:rPr lang="en-US" altLang="ko-KR" spc="-1" dirty="0">
                <a:latin typeface="맑은 고딕"/>
              </a:rPr>
              <a:t>Plug-in</a:t>
            </a:r>
            <a:r>
              <a:rPr lang="ko-KR" altLang="en-US" spc="-1" dirty="0">
                <a:latin typeface="맑은 고딕"/>
              </a:rPr>
              <a:t> 세팅 </a:t>
            </a:r>
            <a:endParaRPr lang="en-US" altLang="ko-KR" spc="-1" dirty="0">
              <a:latin typeface="맑은 고딕"/>
            </a:endParaRPr>
          </a:p>
          <a:p>
            <a:pPr algn="ctr">
              <a:lnSpc>
                <a:spcPct val="100000"/>
              </a:lnSpc>
            </a:pPr>
            <a:r>
              <a:rPr lang="en-US" altLang="ko-KR" spc="-1" dirty="0" err="1">
                <a:latin typeface="맑은 고딕"/>
              </a:rPr>
              <a:t>ARkit</a:t>
            </a:r>
            <a:r>
              <a:rPr lang="en-US" altLang="ko-KR" spc="-1" dirty="0">
                <a:latin typeface="맑은 고딕"/>
              </a:rPr>
              <a:t> </a:t>
            </a:r>
            <a:r>
              <a:rPr lang="ko-KR" altLang="en-US" spc="-1" dirty="0">
                <a:latin typeface="맑은 고딕"/>
              </a:rPr>
              <a:t>옵션 체크</a:t>
            </a:r>
            <a:endParaRPr lang="en-US" altLang="ko-KR" b="0" strike="noStrike" spc="-1" dirty="0">
              <a:latin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206403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직사각형 18"/>
          <p:cNvSpPr/>
          <p:nvPr/>
        </p:nvSpPr>
        <p:spPr>
          <a:xfrm>
            <a:off x="228000" y="31320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ore-KR" altLang="en-US"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E01C3BF-3CC7-C846-B0A4-E0EA59785F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68" y="2044640"/>
            <a:ext cx="5641463" cy="3754187"/>
          </a:xfrm>
          <a:prstGeom prst="rect">
            <a:avLst/>
          </a:prstGeom>
        </p:spPr>
      </p:pic>
      <p:sp>
        <p:nvSpPr>
          <p:cNvPr id="223" name="직선 연결선 6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Box 46"/>
          <p:cNvSpPr/>
          <p:nvPr/>
        </p:nvSpPr>
        <p:spPr>
          <a:xfrm>
            <a:off x="1177200" y="821520"/>
            <a:ext cx="3682440" cy="30632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7. </a:t>
            </a: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구현 프로그래밍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25" name="TextBox 47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226" name="TextBox 48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227" name="TextBox 49"/>
          <p:cNvSpPr/>
          <p:nvPr/>
        </p:nvSpPr>
        <p:spPr>
          <a:xfrm>
            <a:off x="864000" y="1022040"/>
            <a:ext cx="8254800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ko-KR" altLang="en-US" b="1" spc="-100" dirty="0">
                <a:solidFill>
                  <a:srgbClr val="000000"/>
                </a:solidFill>
                <a:latin typeface="맑은 고딕"/>
                <a:ea typeface="HY견고딕"/>
              </a:rPr>
              <a:t> </a:t>
            </a:r>
            <a:r>
              <a:rPr lang="en-US" altLang="ko-KR" b="1" spc="-100" dirty="0">
                <a:solidFill>
                  <a:srgbClr val="000000"/>
                </a:solidFill>
                <a:latin typeface="맑은 고딕"/>
                <a:ea typeface="HY견고딕"/>
              </a:rPr>
              <a:t>3D </a:t>
            </a:r>
            <a:r>
              <a:rPr lang="ko-KR" altLang="en-US" b="1" spc="-100" dirty="0">
                <a:solidFill>
                  <a:srgbClr val="000000"/>
                </a:solidFill>
                <a:latin typeface="맑은 고딕"/>
                <a:ea typeface="HY견고딕"/>
              </a:rPr>
              <a:t>모델링 출력을 위한 프로그래밍 소스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229" name="직사각형 228"/>
          <p:cNvSpPr/>
          <p:nvPr/>
        </p:nvSpPr>
        <p:spPr>
          <a:xfrm>
            <a:off x="6615309" y="2044640"/>
            <a:ext cx="5039640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400" spc="-1" dirty="0">
                <a:latin typeface="맑은 고딕"/>
              </a:rPr>
              <a:t>스크린의 가로 세로 해상도를 반으로 나누어 중앙 지점의 값을 도출 후 </a:t>
            </a:r>
            <a:r>
              <a:rPr lang="en-US" altLang="ko-KR" sz="1400" spc="-1" dirty="0">
                <a:latin typeface="맑은 고딕"/>
              </a:rPr>
              <a:t>Ray </a:t>
            </a:r>
            <a:r>
              <a:rPr lang="ko-KR" altLang="en-US" sz="1400" spc="-1" dirty="0">
                <a:latin typeface="맑은 고딕"/>
              </a:rPr>
              <a:t>값을 출력할 기준 위치로 지정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30" name="직선 연결선[R] 229"/>
          <p:cNvSpPr/>
          <p:nvPr/>
        </p:nvSpPr>
        <p:spPr>
          <a:xfrm flipV="1">
            <a:off x="4971393" y="2355066"/>
            <a:ext cx="1641085" cy="385813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CC8FE35-242C-1245-93B1-D12F9BB11F15}"/>
              </a:ext>
            </a:extLst>
          </p:cNvPr>
          <p:cNvSpPr/>
          <p:nvPr/>
        </p:nvSpPr>
        <p:spPr>
          <a:xfrm>
            <a:off x="6615309" y="3769001"/>
            <a:ext cx="5039640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400" spc="-1" dirty="0">
                <a:latin typeface="맑은 고딕"/>
              </a:rPr>
              <a:t>위에서 지정한 중앙 지점에서 </a:t>
            </a:r>
            <a:r>
              <a:rPr lang="en-US" altLang="ko-KR" sz="1400" spc="-1" dirty="0">
                <a:latin typeface="맑은 고딕"/>
              </a:rPr>
              <a:t>Ray </a:t>
            </a:r>
            <a:r>
              <a:rPr lang="ko-KR" altLang="en-US" sz="1400" spc="-1" dirty="0">
                <a:latin typeface="맑은 고딕"/>
              </a:rPr>
              <a:t>발사 후 충돌 위치에 </a:t>
            </a:r>
            <a:r>
              <a:rPr lang="ko-KR" altLang="en-US" sz="1400" spc="-1" dirty="0" err="1">
                <a:latin typeface="맑은 고딕"/>
              </a:rPr>
              <a:t>마커를</a:t>
            </a:r>
            <a:r>
              <a:rPr lang="ko-KR" altLang="en-US" sz="1400" spc="-1" dirty="0">
                <a:latin typeface="맑은 고딕"/>
              </a:rPr>
              <a:t> 생성해 모델링 생성 위치를 가늠할 수 있게 함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1" name="직선 연결선[R] 20">
            <a:extLst>
              <a:ext uri="{FF2B5EF4-FFF2-40B4-BE49-F238E27FC236}">
                <a16:creationId xmlns:a16="http://schemas.microsoft.com/office/drawing/2014/main" id="{04ADE07E-EFFE-8A4F-84D7-2BC74C51FF41}"/>
              </a:ext>
            </a:extLst>
          </p:cNvPr>
          <p:cNvSpPr/>
          <p:nvPr/>
        </p:nvSpPr>
        <p:spPr>
          <a:xfrm flipV="1">
            <a:off x="5065986" y="4035971"/>
            <a:ext cx="1546013" cy="81762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직사각형 18"/>
          <p:cNvSpPr/>
          <p:nvPr/>
        </p:nvSpPr>
        <p:spPr>
          <a:xfrm>
            <a:off x="228000" y="31320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ore-KR" altLang="en-US" dirty="0"/>
          </a:p>
        </p:txBody>
      </p:sp>
      <p:sp>
        <p:nvSpPr>
          <p:cNvPr id="223" name="직선 연결선 6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Box 46"/>
          <p:cNvSpPr/>
          <p:nvPr/>
        </p:nvSpPr>
        <p:spPr>
          <a:xfrm>
            <a:off x="1177200" y="821520"/>
            <a:ext cx="3682440" cy="30632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7. </a:t>
            </a: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구현 프로그래밍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25" name="TextBox 47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979B3145-3182-7646-944A-D71AC52C3F8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04" y="1854703"/>
            <a:ext cx="7230728" cy="3495063"/>
          </a:xfrm>
          <a:prstGeom prst="rect">
            <a:avLst/>
          </a:prstGeom>
        </p:spPr>
      </p:pic>
      <p:sp>
        <p:nvSpPr>
          <p:cNvPr id="226" name="TextBox 48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227" name="TextBox 49"/>
          <p:cNvSpPr/>
          <p:nvPr/>
        </p:nvSpPr>
        <p:spPr>
          <a:xfrm>
            <a:off x="864000" y="1022040"/>
            <a:ext cx="8254800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ko-KR" altLang="en-US" b="1" spc="-100" dirty="0">
                <a:solidFill>
                  <a:srgbClr val="000000"/>
                </a:solidFill>
                <a:latin typeface="맑은 고딕"/>
                <a:ea typeface="HY견고딕"/>
              </a:rPr>
              <a:t> </a:t>
            </a:r>
            <a:r>
              <a:rPr lang="en-US" altLang="ko-KR" b="1" spc="-100" dirty="0">
                <a:solidFill>
                  <a:srgbClr val="000000"/>
                </a:solidFill>
                <a:latin typeface="맑은 고딕"/>
                <a:ea typeface="HY견고딕"/>
              </a:rPr>
              <a:t>3D </a:t>
            </a:r>
            <a:r>
              <a:rPr lang="ko-KR" altLang="en-US" b="1" spc="-100" dirty="0">
                <a:solidFill>
                  <a:srgbClr val="000000"/>
                </a:solidFill>
                <a:latin typeface="맑은 고딕"/>
                <a:ea typeface="HY견고딕"/>
              </a:rPr>
              <a:t>모델링 출력을 위한 프로그래밍 소스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229" name="직사각형 228"/>
          <p:cNvSpPr/>
          <p:nvPr/>
        </p:nvSpPr>
        <p:spPr>
          <a:xfrm>
            <a:off x="8029903" y="2044640"/>
            <a:ext cx="3625046" cy="116119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400" b="0" strike="noStrike" spc="-1" dirty="0" err="1">
                <a:latin typeface="맑은 고딕"/>
              </a:rPr>
              <a:t>마커</a:t>
            </a:r>
            <a:r>
              <a:rPr lang="ko-KR" altLang="en-US" sz="1400" b="0" strike="noStrike" spc="-1" dirty="0">
                <a:latin typeface="맑은 고딕"/>
              </a:rPr>
              <a:t> 생성 상태에서 터치 시 모델링 생성 프로세스 시작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30" name="직선 연결선[R] 229"/>
          <p:cNvSpPr/>
          <p:nvPr/>
        </p:nvSpPr>
        <p:spPr>
          <a:xfrm flipV="1">
            <a:off x="4102201" y="2398286"/>
            <a:ext cx="3927702" cy="284611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CC8FE35-242C-1245-93B1-D12F9BB11F15}"/>
              </a:ext>
            </a:extLst>
          </p:cNvPr>
          <p:cNvSpPr/>
          <p:nvPr/>
        </p:nvSpPr>
        <p:spPr>
          <a:xfrm>
            <a:off x="6615309" y="5672489"/>
            <a:ext cx="5039640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400" spc="-1" dirty="0">
                <a:latin typeface="맑은 고딕"/>
              </a:rPr>
              <a:t>인테리어 모델링을 불러와 생성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1" name="직선 연결선[R] 20">
            <a:extLst>
              <a:ext uri="{FF2B5EF4-FFF2-40B4-BE49-F238E27FC236}">
                <a16:creationId xmlns:a16="http://schemas.microsoft.com/office/drawing/2014/main" id="{04ADE07E-EFFE-8A4F-84D7-2BC74C51FF41}"/>
              </a:ext>
            </a:extLst>
          </p:cNvPr>
          <p:cNvSpPr/>
          <p:nvPr/>
        </p:nvSpPr>
        <p:spPr>
          <a:xfrm>
            <a:off x="3815256" y="3758192"/>
            <a:ext cx="2800054" cy="2077767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681106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직사각형 7"/>
          <p:cNvSpPr/>
          <p:nvPr/>
        </p:nvSpPr>
        <p:spPr>
          <a:xfrm>
            <a:off x="227520" y="19188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직선 연결선 17"/>
          <p:cNvSpPr/>
          <p:nvPr/>
        </p:nvSpPr>
        <p:spPr>
          <a:xfrm flipV="1">
            <a:off x="3719520" y="980640"/>
            <a:ext cx="816840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TextBox 8"/>
          <p:cNvSpPr/>
          <p:nvPr/>
        </p:nvSpPr>
        <p:spPr>
          <a:xfrm>
            <a:off x="1177200" y="821520"/>
            <a:ext cx="279144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9 Build &amp; Run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280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281" name="TextBox 10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283" name="직사각형 282"/>
          <p:cNvSpPr/>
          <p:nvPr/>
        </p:nvSpPr>
        <p:spPr>
          <a:xfrm>
            <a:off x="1725225" y="5691059"/>
            <a:ext cx="5474520" cy="39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latin typeface="맑은 고딕"/>
              </a:rPr>
              <a:t>* </a:t>
            </a:r>
            <a:r>
              <a:rPr lang="ko-KR" sz="1800" b="0" strike="noStrike" spc="-1" dirty="0">
                <a:latin typeface="맑은 고딕"/>
              </a:rPr>
              <a:t>시연 동영상은 별도 첨부</a:t>
            </a:r>
            <a:endParaRPr lang="en-US" sz="1800" b="0" strike="noStrike" spc="-1" dirty="0">
              <a:latin typeface="맑은 고딕"/>
            </a:endParaRPr>
          </a:p>
        </p:txBody>
      </p:sp>
      <p:pic>
        <p:nvPicPr>
          <p:cNvPr id="3" name="그림 2" descr="실내, 전자기기이(가) 표시된 사진&#10;&#10;자동 생성된 설명">
            <a:extLst>
              <a:ext uri="{FF2B5EF4-FFF2-40B4-BE49-F238E27FC236}">
                <a16:creationId xmlns:a16="http://schemas.microsoft.com/office/drawing/2014/main" id="{1750B8D9-48D1-5C4F-A45A-A0CCDE0356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94" b="28283"/>
          <a:stretch/>
        </p:blipFill>
        <p:spPr>
          <a:xfrm>
            <a:off x="6923911" y="1585622"/>
            <a:ext cx="3168981" cy="3794123"/>
          </a:xfrm>
          <a:prstGeom prst="rect">
            <a:avLst/>
          </a:prstGeom>
        </p:spPr>
      </p:pic>
      <p:pic>
        <p:nvPicPr>
          <p:cNvPr id="11" name="그림 10" descr="텍스트, 실내, 바닥, 벽이(가) 표시된 사진&#10;&#10;자동 생성된 설명">
            <a:extLst>
              <a:ext uri="{FF2B5EF4-FFF2-40B4-BE49-F238E27FC236}">
                <a16:creationId xmlns:a16="http://schemas.microsoft.com/office/drawing/2014/main" id="{6D1733ED-47E0-934E-9279-4365FC9FA41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07" b="32721"/>
          <a:stretch/>
        </p:blipFill>
        <p:spPr>
          <a:xfrm>
            <a:off x="1725225" y="1632334"/>
            <a:ext cx="4215985" cy="374741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직사각형 8"/>
          <p:cNvSpPr/>
          <p:nvPr/>
        </p:nvSpPr>
        <p:spPr>
          <a:xfrm>
            <a:off x="227520" y="19188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직선 연결선 12"/>
          <p:cNvSpPr/>
          <p:nvPr/>
        </p:nvSpPr>
        <p:spPr>
          <a:xfrm>
            <a:off x="3683520" y="790200"/>
            <a:ext cx="8204400" cy="36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05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287" name="TextBox 15"/>
          <p:cNvSpPr/>
          <p:nvPr/>
        </p:nvSpPr>
        <p:spPr>
          <a:xfrm>
            <a:off x="1176120" y="313200"/>
            <a:ext cx="23137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자체 평가 의견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288" name="직사각형 287"/>
          <p:cNvSpPr/>
          <p:nvPr/>
        </p:nvSpPr>
        <p:spPr>
          <a:xfrm>
            <a:off x="1257060" y="1548000"/>
            <a:ext cx="9677880" cy="312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ko-KR" altLang="en-US" spc="-1" dirty="0">
                <a:latin typeface="맑은 고딕"/>
              </a:rPr>
              <a:t>화면 </a:t>
            </a:r>
            <a:r>
              <a:rPr lang="en-US" altLang="ko-KR" spc="-1" dirty="0">
                <a:latin typeface="맑은 고딕"/>
              </a:rPr>
              <a:t>swipe</a:t>
            </a:r>
            <a:r>
              <a:rPr lang="ko-KR" altLang="en-US" spc="-1" dirty="0">
                <a:latin typeface="맑은 고딕"/>
              </a:rPr>
              <a:t> 시 모델링을 돌려서 볼 수 있는 기능 부재로 다양한 각도에서의 확인 불편</a:t>
            </a:r>
            <a:endParaRPr lang="en-US" altLang="ko-KR" spc="-1" dirty="0">
              <a:latin typeface="맑은 고딕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ko-KR" altLang="en-US" spc="-1" dirty="0">
                <a:latin typeface="맑은 고딕"/>
              </a:rPr>
              <a:t>인테리어 디테일 확인을 위한 </a:t>
            </a:r>
            <a:r>
              <a:rPr lang="ko-KR" altLang="en-US" sz="1800" b="0" strike="noStrike" spc="-1" dirty="0">
                <a:latin typeface="맑은 고딕"/>
              </a:rPr>
              <a:t>화면 확대 및 축소 기능 추가 필요</a:t>
            </a:r>
            <a:endParaRPr lang="en-US" altLang="ko-KR" sz="1800" b="0" strike="noStrike" spc="-1" dirty="0">
              <a:latin typeface="맑은 고딕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ko-KR" altLang="en-US" sz="1800" b="0" strike="noStrike" spc="-1" dirty="0">
                <a:latin typeface="맑은 고딕"/>
              </a:rPr>
              <a:t>터치 하여 모델링 출력하는 기능 사용을 유도하는 </a:t>
            </a:r>
            <a:r>
              <a:rPr lang="en-US" altLang="ko-KR" sz="1800" b="0" strike="noStrike" spc="-1" dirty="0">
                <a:latin typeface="맑은 고딕"/>
              </a:rPr>
              <a:t>UI</a:t>
            </a:r>
            <a:r>
              <a:rPr lang="ko-KR" altLang="en-US" sz="1800" b="0" strike="noStrike" spc="-1" dirty="0">
                <a:latin typeface="맑은 고딕"/>
              </a:rPr>
              <a:t> 필요</a:t>
            </a:r>
            <a:endParaRPr lang="en-US" altLang="ko-KR" sz="1800" b="0" strike="noStrike" spc="-1" dirty="0">
              <a:latin typeface="맑은 고딕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ko-KR" altLang="en-US" spc="-1" dirty="0">
                <a:latin typeface="맑은 고딕"/>
              </a:rPr>
              <a:t>모델링 생성 </a:t>
            </a:r>
            <a:r>
              <a:rPr lang="ko-KR" altLang="en-US" spc="-1" dirty="0" err="1">
                <a:latin typeface="맑은 고딕"/>
              </a:rPr>
              <a:t>바닥면의</a:t>
            </a:r>
            <a:r>
              <a:rPr lang="ko-KR" altLang="en-US" spc="-1" dirty="0">
                <a:latin typeface="맑은 고딕"/>
              </a:rPr>
              <a:t> 위치가 촬영된 사물의 위치보다 위쪽에 생성되어 확인 불편</a:t>
            </a:r>
            <a:endParaRPr lang="en-US" sz="1800" b="0" strike="noStrike" spc="-1" dirty="0">
              <a:latin typeface="맑은 고딕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939597"/>
            </a:gs>
            <a:gs pos="100000">
              <a:srgbClr val="939597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그림 5"/>
          <p:cNvPicPr/>
          <p:nvPr/>
        </p:nvPicPr>
        <p:blipFill>
          <a:blip r:embed="rId2"/>
          <a:stretch/>
        </p:blipFill>
        <p:spPr>
          <a:xfrm flipH="1">
            <a:off x="5233320" y="0"/>
            <a:ext cx="394560" cy="6856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6"/>
          <p:cNvSpPr/>
          <p:nvPr/>
        </p:nvSpPr>
        <p:spPr>
          <a:xfrm>
            <a:off x="6296400" y="1486080"/>
            <a:ext cx="367164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01.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프로젝트 개요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98" name="TextBox 17"/>
          <p:cNvSpPr/>
          <p:nvPr/>
        </p:nvSpPr>
        <p:spPr>
          <a:xfrm>
            <a:off x="6296400" y="2287080"/>
            <a:ext cx="496764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02.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프로젝트 팀 구성 및 역할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99" name="TextBox 18"/>
          <p:cNvSpPr/>
          <p:nvPr/>
        </p:nvSpPr>
        <p:spPr>
          <a:xfrm>
            <a:off x="6296400" y="3088080"/>
            <a:ext cx="529164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03.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프로젝트 수행 절차 및 방법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100" name="TextBox 19"/>
          <p:cNvSpPr/>
          <p:nvPr/>
        </p:nvSpPr>
        <p:spPr>
          <a:xfrm>
            <a:off x="6296400" y="3889080"/>
            <a:ext cx="447876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04.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프로젝트 수행 결과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101" name="TextBox 9"/>
          <p:cNvSpPr/>
          <p:nvPr/>
        </p:nvSpPr>
        <p:spPr>
          <a:xfrm>
            <a:off x="6296400" y="4690440"/>
            <a:ext cx="320364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05.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자체 평가 의견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102" name="직사각형 3"/>
          <p:cNvSpPr/>
          <p:nvPr/>
        </p:nvSpPr>
        <p:spPr>
          <a:xfrm>
            <a:off x="0" y="0"/>
            <a:ext cx="5230440" cy="6856560"/>
          </a:xfrm>
          <a:prstGeom prst="rect">
            <a:avLst/>
          </a:prstGeom>
          <a:solidFill>
            <a:srgbClr val="F5D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sz="4000" b="0" strike="noStrike" spc="-1">
                <a:solidFill>
                  <a:srgbClr val="404040"/>
                </a:solidFill>
                <a:latin typeface="휴먼둥근헤드라인"/>
                <a:ea typeface="휴먼둥근헤드라인"/>
              </a:rPr>
              <a:t>목차</a:t>
            </a:r>
            <a:endParaRPr lang="en-US" sz="4000" b="0" strike="noStrike" spc="-1">
              <a:latin typeface="맑은 고딕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직사각형 7"/>
          <p:cNvSpPr/>
          <p:nvPr/>
        </p:nvSpPr>
        <p:spPr>
          <a:xfrm>
            <a:off x="218880" y="20016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01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05" name="직선 연결선 10"/>
          <p:cNvSpPr/>
          <p:nvPr/>
        </p:nvSpPr>
        <p:spPr>
          <a:xfrm>
            <a:off x="3935520" y="790200"/>
            <a:ext cx="7952400" cy="36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TextBox 13"/>
          <p:cNvSpPr/>
          <p:nvPr/>
        </p:nvSpPr>
        <p:spPr>
          <a:xfrm>
            <a:off x="1175400" y="313200"/>
            <a:ext cx="216108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개요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07" name="직사각형 4"/>
          <p:cNvSpPr/>
          <p:nvPr/>
        </p:nvSpPr>
        <p:spPr>
          <a:xfrm>
            <a:off x="1451880" y="1080000"/>
            <a:ext cx="7727760" cy="484461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3B3838"/>
              </a:buClr>
              <a:buFont typeface="Wingdings" pitchFamily="2" charset="2"/>
              <a:buChar char="§"/>
              <a:tabLst>
                <a:tab pos="408240" algn="l"/>
              </a:tabLst>
            </a:pPr>
            <a:r>
              <a:rPr lang="ko-KR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프로젝트 주제</a:t>
            </a:r>
            <a:br>
              <a:rPr lang="en-US" altLang="ko-KR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</a:b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맑은 고딕"/>
              </a:rPr>
              <a:t>인테리어 시공 전 해당 공간의 컨셉이나 </a:t>
            </a:r>
            <a:r>
              <a:rPr lang="ko-KR" altLang="en-US" sz="1600" spc="-151" dirty="0" err="1">
                <a:solidFill>
                  <a:srgbClr val="000000"/>
                </a:solidFill>
                <a:latin typeface="맑은 고딕"/>
                <a:ea typeface="맑은 고딕"/>
              </a:rPr>
              <a:t>가구배치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맑은 고딕"/>
              </a:rPr>
              <a:t> 등을 미리 확인할 수 있다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맑은 고딕"/>
              </a:rPr>
              <a:t>.</a:t>
            </a:r>
            <a:endParaRPr lang="en-US" sz="1600" spc="-1" dirty="0">
              <a:latin typeface="맑은 고딕"/>
            </a:endParaRPr>
          </a:p>
          <a:p>
            <a:pPr>
              <a:lnSpc>
                <a:spcPct val="150000"/>
              </a:lnSpc>
              <a:buClr>
                <a:srgbClr val="3B3838"/>
              </a:buClr>
              <a:tabLst>
                <a:tab pos="408240" algn="l"/>
              </a:tabLst>
            </a:pPr>
            <a:r>
              <a:rPr lang="en-US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    </a:t>
            </a:r>
            <a:endParaRPr lang="en-US" sz="2000" b="0" strike="noStrike" spc="-1" dirty="0">
              <a:latin typeface="맑은 고딕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  <a:tabLst>
                <a:tab pos="408240" algn="l"/>
              </a:tabLst>
            </a:pPr>
            <a:r>
              <a:rPr lang="ko-KR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프로젝트 개요</a:t>
            </a:r>
            <a:br>
              <a:rPr lang="en-US" altLang="ko-KR" sz="2000" spc="-1" dirty="0">
                <a:latin typeface="맑은 고딕"/>
              </a:rPr>
            </a:br>
            <a:r>
              <a:rPr lang="en-US" alt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3ds Ma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x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에서 모델링 작업 후 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Unity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AR Foundation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을 통해 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AR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 앱 상에서 인테리어 공간을 확인할 수 있다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.</a:t>
            </a:r>
            <a:b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</a:br>
            <a:br>
              <a:rPr lang="en-US" sz="1600" spc="-1" dirty="0">
                <a:latin typeface="맑은 고딕"/>
              </a:rPr>
            </a:b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실무 프로젝트에서 요구되는 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3D 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인테리어 모델링 및 </a:t>
            </a:r>
            <a:r>
              <a:rPr lang="ko-KR" sz="1600" b="0" strike="noStrike" spc="-151" dirty="0" err="1">
                <a:solidFill>
                  <a:srgbClr val="000000"/>
                </a:solidFill>
                <a:latin typeface="맑은 고딕"/>
                <a:ea typeface="DejaVu Sans"/>
              </a:rPr>
              <a:t>유니티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AR 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구현 프로젝트</a:t>
            </a:r>
            <a:r>
              <a:rPr lang="ko-KR" altLang="en-US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를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 진행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함으로써 포트폴리오 및 취업지원 등에 활용하도록 한다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.</a:t>
            </a:r>
            <a:endParaRPr lang="en-US" sz="1600" b="0" strike="noStrike" spc="-1" dirty="0">
              <a:latin typeface="맑은 고딕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  <a:tabLst>
                <a:tab pos="408240" algn="l"/>
              </a:tabLst>
            </a:pPr>
            <a:endParaRPr lang="en-US" sz="1600" b="0" strike="noStrike" spc="-1" dirty="0">
              <a:latin typeface="맑은 고딕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  <a:tabLst>
                <a:tab pos="408240" algn="l"/>
              </a:tabLst>
            </a:pPr>
            <a:r>
              <a:rPr lang="ko-KR" sz="2000" b="1" strike="noStrike" spc="-151" dirty="0" err="1">
                <a:solidFill>
                  <a:srgbClr val="000000"/>
                </a:solidFill>
                <a:latin typeface="맑은 고딕"/>
                <a:ea typeface="맑은 고딕"/>
              </a:rPr>
              <a:t>활용장비</a:t>
            </a:r>
            <a:br>
              <a:rPr lang="en-US" altLang="ko-KR" sz="2000" spc="-1" dirty="0">
                <a:latin typeface="맑은 고딕"/>
              </a:rPr>
            </a:br>
            <a:r>
              <a:rPr lang="ko-KR" sz="1600" b="0" strike="noStrike" spc="-151" dirty="0" err="1">
                <a:solidFill>
                  <a:srgbClr val="000000"/>
                </a:solidFill>
                <a:latin typeface="맑은 고딕"/>
                <a:ea typeface="맑은 고딕"/>
              </a:rPr>
              <a:t>유니티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(2020.3.2</a:t>
            </a:r>
            <a:r>
              <a:rPr lang="en-US" altLang="ko-KR" sz="1600" b="0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6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f1 LTS),  3DS Max 2022,  Dell Inspiron 11</a:t>
            </a:r>
            <a:r>
              <a:rPr lang="en-US" sz="1600" b="0" strike="noStrike" spc="-151" baseline="14000000" dirty="0">
                <a:solidFill>
                  <a:srgbClr val="000000"/>
                </a:solidFill>
                <a:latin typeface="맑은 고딕"/>
                <a:ea typeface="맑은 고딕"/>
              </a:rPr>
              <a:t>th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 Gen i7 2.50Hz</a:t>
            </a:r>
            <a:endParaRPr lang="en-US" sz="1600" b="0" strike="noStrike" spc="-1" dirty="0">
              <a:latin typeface="맑은 고딕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2"/>
          <p:cNvSpPr/>
          <p:nvPr/>
        </p:nvSpPr>
        <p:spPr>
          <a:xfrm>
            <a:off x="228000" y="296758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           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110" name="TextBox 27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01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11" name="직선 연결선 1"/>
          <p:cNvSpPr/>
          <p:nvPr/>
        </p:nvSpPr>
        <p:spPr>
          <a:xfrm>
            <a:off x="3935520" y="790200"/>
            <a:ext cx="7952400" cy="36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TextBox 29"/>
          <p:cNvSpPr/>
          <p:nvPr/>
        </p:nvSpPr>
        <p:spPr>
          <a:xfrm>
            <a:off x="1175400" y="313200"/>
            <a:ext cx="216108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개요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13" name="직사각형 15"/>
          <p:cNvSpPr/>
          <p:nvPr/>
        </p:nvSpPr>
        <p:spPr>
          <a:xfrm>
            <a:off x="541080" y="1140840"/>
            <a:ext cx="2483640" cy="395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Clr>
                <a:srgbClr val="3B3838"/>
              </a:buClr>
            </a:pPr>
            <a:r>
              <a:rPr lang="ko-KR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프로젝트 구조</a:t>
            </a:r>
            <a:endParaRPr lang="en-US" sz="2000" b="0" strike="noStrike" spc="-1" dirty="0">
              <a:latin typeface="맑은 고딕"/>
            </a:endParaRPr>
          </a:p>
        </p:txBody>
      </p:sp>
      <p:pic>
        <p:nvPicPr>
          <p:cNvPr id="1026" name="Picture 2" descr="3ds-max-icon">
            <a:extLst>
              <a:ext uri="{FF2B5EF4-FFF2-40B4-BE49-F238E27FC236}">
                <a16:creationId xmlns:a16="http://schemas.microsoft.com/office/drawing/2014/main" id="{EEA8973F-5BA5-8541-8740-6A9908353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18" y="2679971"/>
            <a:ext cx="1272459" cy="127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직사각형 116"/>
          <p:cNvSpPr/>
          <p:nvPr/>
        </p:nvSpPr>
        <p:spPr>
          <a:xfrm>
            <a:off x="387830" y="4118479"/>
            <a:ext cx="2086632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1800" b="0" strike="noStrike" spc="-1" dirty="0">
                <a:latin typeface="맑은 고딕"/>
              </a:rPr>
              <a:t>모델링 </a:t>
            </a:r>
            <a:r>
              <a:rPr lang="ko-KR" altLang="en-US" sz="1800" b="0" strike="noStrike" spc="-1" dirty="0" err="1">
                <a:latin typeface="맑은 고딕"/>
              </a:rPr>
              <a:t>에셋</a:t>
            </a:r>
            <a:r>
              <a:rPr lang="en-US" sz="1800" b="0" strike="noStrike" spc="-1" dirty="0">
                <a:latin typeface="맑은 고딕"/>
              </a:rPr>
              <a:t> </a:t>
            </a:r>
            <a:r>
              <a:rPr lang="ko-KR" sz="1800" b="0" strike="noStrike" spc="-1" dirty="0">
                <a:latin typeface="맑은 고딕"/>
              </a:rPr>
              <a:t> 제작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121" name="타원 120"/>
          <p:cNvSpPr/>
          <p:nvPr/>
        </p:nvSpPr>
        <p:spPr>
          <a:xfrm>
            <a:off x="6944546" y="2853240"/>
            <a:ext cx="1842102" cy="995760"/>
          </a:xfrm>
          <a:prstGeom prst="ellipse">
            <a:avLst/>
          </a:prstGeom>
          <a:noFill/>
          <a:ln w="3600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AR Foundation</a:t>
            </a:r>
            <a:endParaRPr lang="en-US" sz="1600" b="0" strike="noStrike" spc="-1" dirty="0">
              <a:latin typeface="맑은 고딕"/>
            </a:endParaRPr>
          </a:p>
        </p:txBody>
      </p:sp>
      <p:pic>
        <p:nvPicPr>
          <p:cNvPr id="1028" name="Picture 4" descr="Photo Image">
            <a:extLst>
              <a:ext uri="{FF2B5EF4-FFF2-40B4-BE49-F238E27FC236}">
                <a16:creationId xmlns:a16="http://schemas.microsoft.com/office/drawing/2014/main" id="{0667217E-CF65-C749-891F-6D04E8960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6480" y="2695894"/>
            <a:ext cx="2342963" cy="1244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A70A171F-BE32-6142-AB65-ABB75A39D2EE}"/>
              </a:ext>
            </a:extLst>
          </p:cNvPr>
          <p:cNvSpPr/>
          <p:nvPr/>
        </p:nvSpPr>
        <p:spPr>
          <a:xfrm>
            <a:off x="3464646" y="4118479"/>
            <a:ext cx="2086632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pc="-1" dirty="0" err="1">
                <a:latin typeface="맑은 고딕"/>
              </a:rPr>
              <a:t>유니티</a:t>
            </a:r>
            <a:r>
              <a:rPr lang="ko-KR" altLang="en-US" spc="-1" dirty="0">
                <a:latin typeface="맑은 고딕"/>
              </a:rPr>
              <a:t> 프로젝트 </a:t>
            </a:r>
            <a:r>
              <a:rPr lang="ko-KR" altLang="en-US" spc="-1" dirty="0" err="1">
                <a:latin typeface="맑은 고딕"/>
              </a:rPr>
              <a:t>임포트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3E596D6-678A-9943-97BB-F87D6582B238}"/>
              </a:ext>
            </a:extLst>
          </p:cNvPr>
          <p:cNvSpPr txBox="1"/>
          <p:nvPr/>
        </p:nvSpPr>
        <p:spPr>
          <a:xfrm>
            <a:off x="2141526" y="2748484"/>
            <a:ext cx="14104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4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FBX</a:t>
            </a:r>
            <a:r>
              <a:rPr lang="ko-KR" altLang="en-US" sz="14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파일</a:t>
            </a:r>
            <a:r>
              <a:rPr lang="en-US" altLang="ko-Kore-KR" sz="14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altLang="en-US" sz="1400" spc="-1" dirty="0">
                <a:solidFill>
                  <a:srgbClr val="000000"/>
                </a:solidFill>
                <a:latin typeface="맑은 고딕"/>
                <a:ea typeface="DejaVu Sans"/>
              </a:rPr>
              <a:t>추출</a:t>
            </a:r>
            <a:endParaRPr lang="ko-Kore-KR" altLang="en-US" sz="1400" dirty="0"/>
          </a:p>
        </p:txBody>
      </p:sp>
      <p:sp>
        <p:nvSpPr>
          <p:cNvPr id="118" name="자유형 117"/>
          <p:cNvSpPr/>
          <p:nvPr/>
        </p:nvSpPr>
        <p:spPr>
          <a:xfrm>
            <a:off x="2328113" y="3105690"/>
            <a:ext cx="1037279" cy="421020"/>
          </a:xfrm>
          <a:custGeom>
            <a:avLst/>
            <a:gdLst/>
            <a:ahLst/>
            <a:cxnLst/>
            <a:rect l="l" t="t" r="r" b="b"/>
            <a:pathLst>
              <a:path w="4001" h="1502">
                <a:moveTo>
                  <a:pt x="0" y="375"/>
                </a:moveTo>
                <a:lnTo>
                  <a:pt x="3000" y="375"/>
                </a:lnTo>
                <a:lnTo>
                  <a:pt x="3000" y="0"/>
                </a:lnTo>
                <a:lnTo>
                  <a:pt x="4000" y="750"/>
                </a:lnTo>
                <a:lnTo>
                  <a:pt x="3000" y="1501"/>
                </a:lnTo>
                <a:lnTo>
                  <a:pt x="3000" y="1125"/>
                </a:lnTo>
                <a:lnTo>
                  <a:pt x="0" y="1125"/>
                </a:lnTo>
                <a:lnTo>
                  <a:pt x="0" y="375"/>
                </a:lnTo>
              </a:path>
            </a:pathLst>
          </a:custGeom>
          <a:solidFill>
            <a:srgbClr val="729FCF"/>
          </a:solidFill>
          <a:ln w="0">
            <a:solidFill>
              <a:srgbClr val="FF0000"/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A0875C66-7CBB-6542-BD68-A7CAAC96C1ED}"/>
              </a:ext>
            </a:extLst>
          </p:cNvPr>
          <p:cNvSpPr/>
          <p:nvPr/>
        </p:nvSpPr>
        <p:spPr>
          <a:xfrm>
            <a:off x="5659892" y="3105690"/>
            <a:ext cx="1037279" cy="421020"/>
          </a:xfrm>
          <a:custGeom>
            <a:avLst/>
            <a:gdLst/>
            <a:ahLst/>
            <a:cxnLst/>
            <a:rect l="l" t="t" r="r" b="b"/>
            <a:pathLst>
              <a:path w="4001" h="1502">
                <a:moveTo>
                  <a:pt x="0" y="375"/>
                </a:moveTo>
                <a:lnTo>
                  <a:pt x="3000" y="375"/>
                </a:lnTo>
                <a:lnTo>
                  <a:pt x="3000" y="0"/>
                </a:lnTo>
                <a:lnTo>
                  <a:pt x="4000" y="750"/>
                </a:lnTo>
                <a:lnTo>
                  <a:pt x="3000" y="1501"/>
                </a:lnTo>
                <a:lnTo>
                  <a:pt x="3000" y="1125"/>
                </a:lnTo>
                <a:lnTo>
                  <a:pt x="0" y="1125"/>
                </a:lnTo>
                <a:lnTo>
                  <a:pt x="0" y="375"/>
                </a:lnTo>
              </a:path>
            </a:pathLst>
          </a:custGeom>
          <a:solidFill>
            <a:srgbClr val="729FCF"/>
          </a:solidFill>
          <a:ln w="0">
            <a:solidFill>
              <a:srgbClr val="FF0000"/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F4D0474-1C18-CD42-A789-E65A41E259A0}"/>
              </a:ext>
            </a:extLst>
          </p:cNvPr>
          <p:cNvSpPr/>
          <p:nvPr/>
        </p:nvSpPr>
        <p:spPr>
          <a:xfrm>
            <a:off x="9488050" y="1833736"/>
            <a:ext cx="1842102" cy="995760"/>
          </a:xfrm>
          <a:prstGeom prst="ellipse">
            <a:avLst/>
          </a:prstGeom>
          <a:noFill/>
          <a:ln w="3600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600" spc="-1" dirty="0">
                <a:solidFill>
                  <a:srgbClr val="000000"/>
                </a:solidFill>
                <a:latin typeface="맑은 고딕"/>
                <a:ea typeface="DejaVu Sans"/>
              </a:rPr>
              <a:t>Google </a:t>
            </a:r>
          </a:p>
          <a:p>
            <a:pPr algn="ctr"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AR</a:t>
            </a:r>
            <a:r>
              <a:rPr lang="en-US" sz="1600" spc="-1" dirty="0">
                <a:solidFill>
                  <a:srgbClr val="000000"/>
                </a:solidFill>
                <a:latin typeface="맑은 고딕"/>
                <a:ea typeface="DejaVu Sans"/>
              </a:rPr>
              <a:t> Core</a:t>
            </a:r>
            <a:endParaRPr lang="en-US" sz="1600" b="0" strike="noStrike" spc="-1" dirty="0">
              <a:latin typeface="맑은 고딕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9C8163D-407E-E74D-8645-05C6C923F137}"/>
              </a:ext>
            </a:extLst>
          </p:cNvPr>
          <p:cNvSpPr/>
          <p:nvPr/>
        </p:nvSpPr>
        <p:spPr>
          <a:xfrm>
            <a:off x="9488050" y="3809681"/>
            <a:ext cx="1842102" cy="995760"/>
          </a:xfrm>
          <a:prstGeom prst="ellipse">
            <a:avLst/>
          </a:prstGeom>
          <a:noFill/>
          <a:ln w="3600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Apple</a:t>
            </a:r>
          </a:p>
          <a:p>
            <a:pPr algn="ctr"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AR Kit</a:t>
            </a:r>
            <a:endParaRPr lang="en-US" sz="1600" b="0" strike="noStrike" spc="-1" dirty="0">
              <a:latin typeface="맑은 고딕"/>
            </a:endParaRPr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DC17EC5C-49E6-3F4C-AF5F-93DDFC5C7BCD}"/>
              </a:ext>
            </a:extLst>
          </p:cNvPr>
          <p:cNvSpPr/>
          <p:nvPr/>
        </p:nvSpPr>
        <p:spPr>
          <a:xfrm rot="19715921">
            <a:off x="8759616" y="2604458"/>
            <a:ext cx="688356" cy="347340"/>
          </a:xfrm>
          <a:custGeom>
            <a:avLst/>
            <a:gdLst/>
            <a:ahLst/>
            <a:cxnLst/>
            <a:rect l="l" t="t" r="r" b="b"/>
            <a:pathLst>
              <a:path w="4001" h="1502">
                <a:moveTo>
                  <a:pt x="0" y="375"/>
                </a:moveTo>
                <a:lnTo>
                  <a:pt x="3000" y="375"/>
                </a:lnTo>
                <a:lnTo>
                  <a:pt x="3000" y="0"/>
                </a:lnTo>
                <a:lnTo>
                  <a:pt x="4000" y="750"/>
                </a:lnTo>
                <a:lnTo>
                  <a:pt x="3000" y="1501"/>
                </a:lnTo>
                <a:lnTo>
                  <a:pt x="3000" y="1125"/>
                </a:lnTo>
                <a:lnTo>
                  <a:pt x="0" y="1125"/>
                </a:lnTo>
                <a:lnTo>
                  <a:pt x="0" y="375"/>
                </a:lnTo>
              </a:path>
            </a:pathLst>
          </a:custGeom>
          <a:solidFill>
            <a:srgbClr val="729FCF"/>
          </a:solidFill>
          <a:ln w="0">
            <a:solidFill>
              <a:srgbClr val="FF0000"/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자유형 33">
            <a:extLst>
              <a:ext uri="{FF2B5EF4-FFF2-40B4-BE49-F238E27FC236}">
                <a16:creationId xmlns:a16="http://schemas.microsoft.com/office/drawing/2014/main" id="{41511353-D14F-1643-890A-BF661852FFC6}"/>
              </a:ext>
            </a:extLst>
          </p:cNvPr>
          <p:cNvSpPr/>
          <p:nvPr/>
        </p:nvSpPr>
        <p:spPr>
          <a:xfrm rot="1964384">
            <a:off x="8759617" y="3687022"/>
            <a:ext cx="688356" cy="347340"/>
          </a:xfrm>
          <a:custGeom>
            <a:avLst/>
            <a:gdLst/>
            <a:ahLst/>
            <a:cxnLst/>
            <a:rect l="l" t="t" r="r" b="b"/>
            <a:pathLst>
              <a:path w="4001" h="1502">
                <a:moveTo>
                  <a:pt x="0" y="375"/>
                </a:moveTo>
                <a:lnTo>
                  <a:pt x="3000" y="375"/>
                </a:lnTo>
                <a:lnTo>
                  <a:pt x="3000" y="0"/>
                </a:lnTo>
                <a:lnTo>
                  <a:pt x="4000" y="750"/>
                </a:lnTo>
                <a:lnTo>
                  <a:pt x="3000" y="1501"/>
                </a:lnTo>
                <a:lnTo>
                  <a:pt x="3000" y="1125"/>
                </a:lnTo>
                <a:lnTo>
                  <a:pt x="0" y="1125"/>
                </a:lnTo>
                <a:lnTo>
                  <a:pt x="0" y="375"/>
                </a:lnTo>
              </a:path>
            </a:pathLst>
          </a:custGeom>
          <a:solidFill>
            <a:srgbClr val="729FCF"/>
          </a:solidFill>
          <a:ln w="0">
            <a:solidFill>
              <a:srgbClr val="FF0000"/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F93A1B-1181-954E-AF78-C5B985BB6FE2}"/>
              </a:ext>
            </a:extLst>
          </p:cNvPr>
          <p:cNvSpPr/>
          <p:nvPr/>
        </p:nvSpPr>
        <p:spPr>
          <a:xfrm>
            <a:off x="7110252" y="5045464"/>
            <a:ext cx="4219900" cy="119053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pc="-1" dirty="0">
                <a:latin typeface="맑은 고딕"/>
              </a:rPr>
              <a:t>Unity </a:t>
            </a:r>
            <a:r>
              <a:rPr lang="ko-KR" altLang="en-US" spc="-1" dirty="0">
                <a:latin typeface="맑은 고딕"/>
              </a:rPr>
              <a:t>제공 </a:t>
            </a:r>
            <a:r>
              <a:rPr lang="en-US" altLang="ko-KR" spc="-1" dirty="0">
                <a:latin typeface="맑은 고딕"/>
              </a:rPr>
              <a:t>AR</a:t>
            </a:r>
            <a:r>
              <a:rPr lang="ko-KR" altLang="en-US" spc="-1" dirty="0">
                <a:latin typeface="맑은 고딕"/>
              </a:rPr>
              <a:t> </a:t>
            </a:r>
            <a:r>
              <a:rPr lang="en-US" altLang="ko-KR" spc="-1" dirty="0">
                <a:latin typeface="맑은 고딕"/>
              </a:rPr>
              <a:t>SDK</a:t>
            </a:r>
            <a:r>
              <a:rPr lang="ko-KR" altLang="en-US" spc="-1" dirty="0" err="1">
                <a:latin typeface="맑은 고딕"/>
              </a:rPr>
              <a:t>를</a:t>
            </a:r>
            <a:r>
              <a:rPr lang="ko-KR" altLang="en-US" spc="-1" dirty="0">
                <a:latin typeface="맑은 고딕"/>
              </a:rPr>
              <a:t> 활용</a:t>
            </a:r>
            <a:r>
              <a:rPr lang="en-US" altLang="ko-KR" spc="-1" dirty="0">
                <a:latin typeface="맑은 고딕"/>
              </a:rPr>
              <a:t>, </a:t>
            </a:r>
          </a:p>
          <a:p>
            <a:pPr algn="ctr">
              <a:lnSpc>
                <a:spcPct val="100000"/>
              </a:lnSpc>
            </a:pPr>
            <a:r>
              <a:rPr lang="en-US" altLang="ko-KR" spc="-1" dirty="0">
                <a:latin typeface="맑은 고딕"/>
              </a:rPr>
              <a:t>Android </a:t>
            </a:r>
            <a:r>
              <a:rPr lang="ko-KR" altLang="en-US" spc="-1" dirty="0">
                <a:latin typeface="맑은 고딕"/>
              </a:rPr>
              <a:t>및 </a:t>
            </a:r>
            <a:r>
              <a:rPr lang="en-US" altLang="ko-KR" spc="-1" dirty="0">
                <a:latin typeface="맑은 고딕"/>
              </a:rPr>
              <a:t>iOS</a:t>
            </a:r>
            <a:r>
              <a:rPr lang="ko-KR" altLang="en-US" spc="-1" dirty="0">
                <a:latin typeface="맑은 고딕"/>
              </a:rPr>
              <a:t> 멀티 플랫폼 개발 진행</a:t>
            </a:r>
            <a:endParaRPr lang="en-US" sz="1800" b="0" strike="noStrike" spc="-1" dirty="0">
              <a:latin typeface="맑은 고딕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직사각형 7"/>
          <p:cNvSpPr/>
          <p:nvPr/>
        </p:nvSpPr>
        <p:spPr>
          <a:xfrm>
            <a:off x="218880" y="20016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131" name="표 22"/>
          <p:cNvGraphicFramePr/>
          <p:nvPr/>
        </p:nvGraphicFramePr>
        <p:xfrm>
          <a:off x="630720" y="900000"/>
          <a:ext cx="10152720" cy="5343660"/>
        </p:xfrm>
        <a:graphic>
          <a:graphicData uri="http://schemas.openxmlformats.org/drawingml/2006/table">
            <a:tbl>
              <a:tblPr/>
              <a:tblGrid>
                <a:gridCol w="1779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3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4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5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00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tabLst>
                          <a:tab pos="0" algn="l"/>
                        </a:tabLst>
                      </a:pPr>
                      <a:r>
                        <a:rPr lang="ko-KR" sz="1300" b="0" strike="noStrike" spc="-1">
                          <a:latin typeface="맑은 고딕"/>
                        </a:rPr>
                        <a:t>구분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9360">
                      <a:solidFill>
                        <a:srgbClr val="000000"/>
                      </a:solidFill>
                    </a:lnT>
                    <a:lnB w="18720">
                      <a:noFill/>
                    </a:lnB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tabLst>
                          <a:tab pos="0" algn="l"/>
                        </a:tabLst>
                      </a:pPr>
                      <a:r>
                        <a:rPr lang="ko-KR" sz="1300" b="0" strike="noStrike" spc="-1">
                          <a:latin typeface="맑은 고딕"/>
                        </a:rPr>
                        <a:t>기간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9360">
                      <a:solidFill>
                        <a:srgbClr val="000000"/>
                      </a:solidFill>
                    </a:lnT>
                    <a:lnB w="18720">
                      <a:noFill/>
                    </a:lnB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tabLst>
                          <a:tab pos="0" algn="l"/>
                        </a:tabLst>
                      </a:pPr>
                      <a:r>
                        <a:rPr lang="ko-KR" sz="1300" b="0" strike="noStrike" spc="-1">
                          <a:latin typeface="맑은 고딕"/>
                        </a:rPr>
                        <a:t>활동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9360">
                      <a:solidFill>
                        <a:srgbClr val="000000"/>
                      </a:solidFill>
                    </a:lnT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tabLst>
                          <a:tab pos="0" algn="l"/>
                        </a:tabLst>
                      </a:pPr>
                      <a:r>
                        <a:rPr lang="ko-KR" sz="1300" b="0" strike="noStrike" spc="-1">
                          <a:latin typeface="맑은 고딕"/>
                        </a:rPr>
                        <a:t>비고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9360">
                      <a:solidFill>
                        <a:srgbClr val="000000"/>
                      </a:solidFill>
                    </a:lnT>
                    <a:lnB w="18720">
                      <a:noFill/>
                    </a:lnB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사전 기획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2/22(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2/25(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프로젝트 기획 및 주제 선정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아파트 인테리어 도면 결정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R w="18720">
                      <a:noFill/>
                    </a:lnR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17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아이디어 선정 및 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17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    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구형방식 검토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8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인테리어 모델링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2/25(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선택한 인테리어 기반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3D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모델링 제작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스탠다드 머트리얼 및 텍스쳐 적용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협약기업 아파트 인테리어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    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도면 및 머트리얼 소스 제공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89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리모델링 과정 애니메이션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3/11(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트랜스폼 애니메이션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Morfer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를 활용한 버텍스 애니메이션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애니메이션 제작시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UV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   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변동사항 체크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3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유니티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Prefab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제작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▶ 3/11(</a:t>
                      </a:r>
                      <a:r>
                        <a:rPr lang="ko-KR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) ~ 3/15(</a:t>
                      </a:r>
                      <a:r>
                        <a:rPr lang="ko-KR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 dirty="0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FBX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임포트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머트리얼 및 텍스쳐 구성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팀별 중간보고 실시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77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ARCore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3/15(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3/18(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AR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코어 설치 및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 Foundation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플러그인 설치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안드로이드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세팅 및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 Camera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설치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개인별 기기 호환여부 확인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8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애니메이션 버튼 컨트롤 구현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3/18(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3/23(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수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애니메이터 컨트롤러 제작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버튼 구동 애니메이션 프로그래밍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3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-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8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 Foundation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마커인식 구현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3/23(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수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3/28(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마커인식 라이브러리 제작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아파트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Prefab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마커인식 구현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개인별 마커인식 소스 선택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프로젝트 정리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보고서 작성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3/29(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3/30(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수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버그리포트 및 해결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최종 결과물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APK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빌드 밎 시연 및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PPT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작성 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최적화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오류 수정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41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총 개발기간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2/22(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3/30(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총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5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주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/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dirty="0"/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32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03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33" name="TextBox 35"/>
          <p:cNvSpPr/>
          <p:nvPr/>
        </p:nvSpPr>
        <p:spPr>
          <a:xfrm>
            <a:off x="1185120" y="313200"/>
            <a:ext cx="41425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절차 및 방법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34" name="직선 연결선 36"/>
          <p:cNvSpPr/>
          <p:nvPr/>
        </p:nvSpPr>
        <p:spPr>
          <a:xfrm>
            <a:off x="5641920" y="790200"/>
            <a:ext cx="6008040" cy="36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직사각형 13"/>
          <p:cNvSpPr/>
          <p:nvPr/>
        </p:nvSpPr>
        <p:spPr>
          <a:xfrm>
            <a:off x="228000" y="312004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TextBox 8"/>
          <p:cNvSpPr/>
          <p:nvPr/>
        </p:nvSpPr>
        <p:spPr>
          <a:xfrm>
            <a:off x="1112760" y="1177560"/>
            <a:ext cx="741528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800" b="1" strike="noStrike" spc="-100" dirty="0" err="1">
                <a:solidFill>
                  <a:srgbClr val="000000"/>
                </a:solidFill>
                <a:latin typeface="맑은 고딕"/>
                <a:ea typeface="DejaVu Sans"/>
              </a:rPr>
              <a:t>리뉴얼</a:t>
            </a:r>
            <a:r>
              <a:rPr lang="ko-KR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 애플리케이션 소개 및 개요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137" name="TextBox 10"/>
          <p:cNvSpPr/>
          <p:nvPr/>
        </p:nvSpPr>
        <p:spPr>
          <a:xfrm>
            <a:off x="781200" y="821520"/>
            <a:ext cx="308196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①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 애플리케이션 개요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138" name="TextBox 21"/>
          <p:cNvSpPr/>
          <p:nvPr/>
        </p:nvSpPr>
        <p:spPr>
          <a:xfrm>
            <a:off x="610200" y="1163520"/>
            <a:ext cx="50256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endParaRPr lang="en-US" sz="2800" b="0" strike="noStrike" spc="-1" dirty="0">
              <a:latin typeface="맑은 고딕"/>
            </a:endParaRPr>
          </a:p>
        </p:txBody>
      </p:sp>
      <p:sp>
        <p:nvSpPr>
          <p:cNvPr id="139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40" name="TextBox 26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45" name="직사각형 144"/>
          <p:cNvSpPr/>
          <p:nvPr/>
        </p:nvSpPr>
        <p:spPr>
          <a:xfrm>
            <a:off x="948240" y="1715760"/>
            <a:ext cx="10391400" cy="129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800" b="0" strike="noStrike" spc="-1" dirty="0">
                <a:latin typeface="맑은 고딕"/>
              </a:rPr>
              <a:t>인테리어 공간을 전체적으로 확인할 수 있는 </a:t>
            </a:r>
            <a:r>
              <a:rPr lang="en-US" altLang="ko-KR" sz="1800" b="0" strike="noStrike" spc="-1" dirty="0">
                <a:latin typeface="맑은 고딕"/>
              </a:rPr>
              <a:t>3D</a:t>
            </a:r>
            <a:r>
              <a:rPr lang="ko-KR" altLang="en-US" sz="1800" b="0" strike="noStrike" spc="-1" dirty="0">
                <a:latin typeface="맑은 고딕"/>
              </a:rPr>
              <a:t> 모델을 출력하여</a:t>
            </a:r>
            <a:r>
              <a:rPr lang="en-US" altLang="ko-KR" sz="1800" b="0" strike="noStrike" spc="-1" dirty="0">
                <a:latin typeface="맑은 고딕"/>
              </a:rPr>
              <a:t>,</a:t>
            </a:r>
            <a:r>
              <a:rPr lang="ko-KR" altLang="en-US" sz="1800" b="0" strike="noStrike" spc="-1" dirty="0">
                <a:latin typeface="맑은 고딕"/>
              </a:rPr>
              <a:t> </a:t>
            </a:r>
            <a:endParaRPr lang="en-US" altLang="ko-KR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ko-KR" altLang="en-US" sz="1800" b="0" strike="noStrike" spc="-1" dirty="0">
                <a:latin typeface="맑은 고딕"/>
              </a:rPr>
              <a:t>클라이언트가 실제 시공 전 진행 방향을 좀 더 직관적으로 확인할 수 있게 함</a:t>
            </a:r>
            <a:endParaRPr lang="en-US" sz="1800" b="0" strike="noStrike" spc="-1" dirty="0">
              <a:latin typeface="맑은 고딕"/>
            </a:endParaRPr>
          </a:p>
        </p:txBody>
      </p:sp>
      <p:pic>
        <p:nvPicPr>
          <p:cNvPr id="3" name="그림 2" descr="텍스트, 실내, 바닥, 벽이(가) 표시된 사진&#10;&#10;자동 생성된 설명">
            <a:extLst>
              <a:ext uri="{FF2B5EF4-FFF2-40B4-BE49-F238E27FC236}">
                <a16:creationId xmlns:a16="http://schemas.microsoft.com/office/drawing/2014/main" id="{D7236293-FF5C-8641-AE9D-9379CDDC877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07" b="32721"/>
          <a:stretch/>
        </p:blipFill>
        <p:spPr>
          <a:xfrm>
            <a:off x="1575216" y="2536770"/>
            <a:ext cx="4215985" cy="3747411"/>
          </a:xfrm>
          <a:prstGeom prst="rect">
            <a:avLst/>
          </a:prstGeom>
        </p:spPr>
      </p:pic>
      <p:pic>
        <p:nvPicPr>
          <p:cNvPr id="5" name="그림 4" descr="실내, 스포츠, 테니스, 랙이(가) 표시된 사진&#10;&#10;자동 생성된 설명">
            <a:extLst>
              <a:ext uri="{FF2B5EF4-FFF2-40B4-BE49-F238E27FC236}">
                <a16:creationId xmlns:a16="http://schemas.microsoft.com/office/drawing/2014/main" id="{72648BD8-CA23-CF48-A0E8-E923FA01B76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53" b="31104"/>
          <a:stretch/>
        </p:blipFill>
        <p:spPr>
          <a:xfrm>
            <a:off x="7055013" y="2536770"/>
            <a:ext cx="3168981" cy="37474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직사각형 17"/>
          <p:cNvSpPr/>
          <p:nvPr/>
        </p:nvSpPr>
        <p:spPr>
          <a:xfrm>
            <a:off x="219960" y="25236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TextBox 8"/>
          <p:cNvSpPr/>
          <p:nvPr/>
        </p:nvSpPr>
        <p:spPr>
          <a:xfrm>
            <a:off x="1188000" y="1360440"/>
            <a:ext cx="825480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아파트 리모델링 도면 검토</a:t>
            </a:r>
            <a:endParaRPr lang="en-US" sz="1800" b="0" strike="noStrike" spc="-1">
              <a:latin typeface="맑은 고딕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맑은 고딕"/>
            </a:endParaRPr>
          </a:p>
        </p:txBody>
      </p:sp>
      <p:sp>
        <p:nvSpPr>
          <p:cNvPr id="149" name="TextBox 18"/>
          <p:cNvSpPr/>
          <p:nvPr/>
        </p:nvSpPr>
        <p:spPr>
          <a:xfrm>
            <a:off x="659160" y="1261440"/>
            <a:ext cx="50256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144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150" name="직선 연결선 11"/>
          <p:cNvSpPr/>
          <p:nvPr/>
        </p:nvSpPr>
        <p:spPr>
          <a:xfrm flipV="1">
            <a:off x="3719520" y="980640"/>
            <a:ext cx="816840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TextBox 12"/>
          <p:cNvSpPr/>
          <p:nvPr/>
        </p:nvSpPr>
        <p:spPr>
          <a:xfrm>
            <a:off x="1177200" y="821520"/>
            <a:ext cx="279144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②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 3D </a:t>
            </a: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모델링 개요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152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53" name="TextBox 20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7329600" y="1998720"/>
            <a:ext cx="4241880" cy="3424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sz="1800" b="0" strike="noStrike" spc="-1" dirty="0">
                <a:latin typeface="맑은 고딕"/>
              </a:rPr>
              <a:t>출처 </a:t>
            </a:r>
            <a:r>
              <a:rPr lang="en-US" sz="1800" b="0" strike="noStrike" spc="-1" dirty="0">
                <a:latin typeface="맑은 고딕"/>
              </a:rPr>
              <a:t>:</a:t>
            </a:r>
            <a:r>
              <a:rPr lang="ko-KR" altLang="en-US" sz="1800" b="0" strike="noStrike" spc="-1" dirty="0">
                <a:latin typeface="맑은 고딕"/>
              </a:rPr>
              <a:t> </a:t>
            </a:r>
            <a:r>
              <a:rPr lang="en-US" altLang="ko-KR" spc="-1" dirty="0" err="1">
                <a:latin typeface="맑은 고딕"/>
              </a:rPr>
              <a:t>archdaily</a:t>
            </a:r>
            <a:r>
              <a:rPr lang="en-US" altLang="ko-KR" spc="-1" dirty="0">
                <a:latin typeface="맑은 고딕"/>
              </a:rPr>
              <a:t> / </a:t>
            </a:r>
            <a:r>
              <a:rPr lang="en-US" altLang="ko-KR" sz="1100" spc="-1" dirty="0" err="1">
                <a:latin typeface="맑은 고딕"/>
              </a:rPr>
              <a:t>www.archdaily.com</a:t>
            </a:r>
            <a:endParaRPr lang="en-US" altLang="ko-KR" sz="11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ko-KR" sz="1800" b="0" strike="noStrike" spc="-1" dirty="0">
                <a:latin typeface="맑은 고딕"/>
              </a:rPr>
              <a:t>제작방식 </a:t>
            </a:r>
            <a:r>
              <a:rPr lang="en-US" sz="1800" b="0" strike="noStrike" spc="-1" dirty="0">
                <a:latin typeface="맑은 고딕"/>
              </a:rPr>
              <a:t>:</a:t>
            </a:r>
          </a:p>
          <a:p>
            <a:pPr>
              <a:lnSpc>
                <a:spcPct val="100000"/>
              </a:lnSpc>
            </a:pPr>
            <a:r>
              <a:rPr lang="ko-KR" sz="1800" b="0" strike="noStrike" spc="-1" dirty="0">
                <a:latin typeface="맑은 고딕"/>
              </a:rPr>
              <a:t>실제 도면데이터가 아닌 이미지 데이터 </a:t>
            </a:r>
            <a:endParaRPr lang="en-US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ko-KR" sz="1800" b="0" strike="noStrike" spc="-1" dirty="0">
                <a:latin typeface="맑은 고딕"/>
              </a:rPr>
              <a:t>기반 도면으로 제작</a:t>
            </a:r>
            <a:endParaRPr lang="en-US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ko-KR" altLang="en-US" spc="-1" dirty="0">
                <a:latin typeface="맑은 고딕"/>
              </a:rPr>
              <a:t>보편화된 수치 기준이 있는 문을 기준으로 전체적인 수치를 유추하여 제작</a:t>
            </a:r>
            <a:endParaRPr lang="en-US" sz="1800" b="0" strike="noStrike" spc="-1" dirty="0">
              <a:latin typeface="맑은 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A0D645B-E61B-4C46-A1A1-933EF782B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60" y="1811360"/>
            <a:ext cx="6519406" cy="461289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직사각형 9"/>
          <p:cNvSpPr/>
          <p:nvPr/>
        </p:nvSpPr>
        <p:spPr>
          <a:xfrm>
            <a:off x="228000" y="31320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TextBox 8"/>
          <p:cNvSpPr/>
          <p:nvPr/>
        </p:nvSpPr>
        <p:spPr>
          <a:xfrm>
            <a:off x="864000" y="1022040"/>
            <a:ext cx="825480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en-US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3DS Max </a:t>
            </a:r>
            <a:r>
              <a:rPr lang="ko-KR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모델링 제작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158" name="직선 연결선 18"/>
          <p:cNvSpPr/>
          <p:nvPr/>
        </p:nvSpPr>
        <p:spPr>
          <a:xfrm flipV="1">
            <a:off x="3719520" y="980640"/>
            <a:ext cx="816840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TextBox 10"/>
          <p:cNvSpPr/>
          <p:nvPr/>
        </p:nvSpPr>
        <p:spPr>
          <a:xfrm>
            <a:off x="1177200" y="821520"/>
            <a:ext cx="279144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③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 3D </a:t>
            </a: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모델 제작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160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61" name="TextBox 15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63" name="직사각형 162"/>
          <p:cNvSpPr/>
          <p:nvPr/>
        </p:nvSpPr>
        <p:spPr>
          <a:xfrm>
            <a:off x="2093160" y="6036480"/>
            <a:ext cx="8005680" cy="39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800" b="0" strike="noStrike" spc="-1" dirty="0">
                <a:latin typeface="맑은 고딕"/>
              </a:rPr>
              <a:t>도면을 토대로 벽체 및 창 </a:t>
            </a:r>
            <a:r>
              <a:rPr lang="en-US" altLang="ko-KR" spc="-1" dirty="0">
                <a:latin typeface="맑은 고딕"/>
                <a:sym typeface="Wingdings" pitchFamily="2" charset="2"/>
              </a:rPr>
              <a:t></a:t>
            </a:r>
            <a:r>
              <a:rPr lang="ko-KR" altLang="en-US" spc="-1" dirty="0">
                <a:latin typeface="맑은 고딕"/>
                <a:sym typeface="Wingdings" pitchFamily="2" charset="2"/>
              </a:rPr>
              <a:t> 대형 집기 </a:t>
            </a:r>
            <a:r>
              <a:rPr lang="en-US" altLang="ko-KR" spc="-1" dirty="0">
                <a:latin typeface="맑은 고딕"/>
                <a:sym typeface="Wingdings" pitchFamily="2" charset="2"/>
              </a:rPr>
              <a:t></a:t>
            </a:r>
            <a:r>
              <a:rPr lang="ko-KR" altLang="en-US" spc="-1" dirty="0">
                <a:latin typeface="맑은 고딕"/>
                <a:sym typeface="Wingdings" pitchFamily="2" charset="2"/>
              </a:rPr>
              <a:t> 소형 집기 순으로 제작 진행</a:t>
            </a:r>
            <a:endParaRPr lang="en-US" sz="1800" b="0" strike="noStrike" spc="-1" dirty="0">
              <a:latin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7BA6BB4-6ED5-4341-A5F4-FFA12417E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806" y="1558440"/>
            <a:ext cx="7444388" cy="418746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직사각형 6"/>
          <p:cNvSpPr/>
          <p:nvPr/>
        </p:nvSpPr>
        <p:spPr>
          <a:xfrm>
            <a:off x="228000" y="296094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직선 연결선 2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" name="TextBox 7"/>
          <p:cNvSpPr/>
          <p:nvPr/>
        </p:nvSpPr>
        <p:spPr>
          <a:xfrm>
            <a:off x="1177200" y="821520"/>
            <a:ext cx="368244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5. </a:t>
            </a: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유니티 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Prefab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175" name="TextBox 30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76" name="TextBox 31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77" name="TextBox 32"/>
          <p:cNvSpPr/>
          <p:nvPr/>
        </p:nvSpPr>
        <p:spPr>
          <a:xfrm>
            <a:off x="864000" y="1022040"/>
            <a:ext cx="825480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ko-KR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완성된 </a:t>
            </a:r>
            <a:r>
              <a:rPr lang="en-US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FBX </a:t>
            </a:r>
            <a:r>
              <a:rPr lang="ko-KR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유니티 </a:t>
            </a:r>
            <a:r>
              <a:rPr lang="en-US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Prefab </a:t>
            </a:r>
            <a:r>
              <a:rPr lang="ko-KR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으로 임포트</a:t>
            </a:r>
            <a:endParaRPr lang="en-US" sz="1800" b="0" strike="noStrike" spc="-1">
              <a:latin typeface="맑은 고딕"/>
            </a:endParaRPr>
          </a:p>
        </p:txBody>
      </p:sp>
      <p:sp>
        <p:nvSpPr>
          <p:cNvPr id="178" name="직사각형 177"/>
          <p:cNvSpPr/>
          <p:nvPr/>
        </p:nvSpPr>
        <p:spPr>
          <a:xfrm>
            <a:off x="2443620" y="5832000"/>
            <a:ext cx="7304760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altLang="ko-KR" sz="1800" b="0" strike="noStrike" spc="-1" dirty="0">
                <a:latin typeface="맑은 고딕"/>
              </a:rPr>
              <a:t>3</a:t>
            </a:r>
            <a:r>
              <a:rPr lang="en-US" altLang="ko-KR" spc="-1" dirty="0">
                <a:latin typeface="맑은 고딕"/>
              </a:rPr>
              <a:t>ds</a:t>
            </a:r>
            <a:r>
              <a:rPr lang="ko-KR" altLang="en-US" spc="-1" dirty="0">
                <a:latin typeface="맑은 고딕"/>
              </a:rPr>
              <a:t> </a:t>
            </a:r>
            <a:r>
              <a:rPr lang="en-US" altLang="ko-KR" spc="-1" dirty="0">
                <a:latin typeface="맑은 고딕"/>
              </a:rPr>
              <a:t>Max</a:t>
            </a:r>
            <a:r>
              <a:rPr lang="ko-KR" altLang="en-US" spc="-1" dirty="0">
                <a:latin typeface="맑은 고딕"/>
              </a:rPr>
              <a:t> 모델링 데이터를 </a:t>
            </a:r>
            <a:r>
              <a:rPr lang="en-US" altLang="ko-KR" spc="-1" dirty="0" err="1">
                <a:latin typeface="맑은 고딕"/>
              </a:rPr>
              <a:t>fbx</a:t>
            </a:r>
            <a:r>
              <a:rPr lang="en-US" altLang="ko-KR" spc="-1" dirty="0">
                <a:latin typeface="맑은 고딕"/>
              </a:rPr>
              <a:t> </a:t>
            </a:r>
            <a:r>
              <a:rPr lang="ko-KR" altLang="en-US" spc="-1" dirty="0">
                <a:latin typeface="맑은 고딕"/>
              </a:rPr>
              <a:t>포맷으로 추출 후 </a:t>
            </a:r>
            <a:r>
              <a:rPr lang="en-US" altLang="ko-KR" spc="-1" dirty="0">
                <a:latin typeface="맑은 고딕"/>
              </a:rPr>
              <a:t>unity</a:t>
            </a:r>
            <a:r>
              <a:rPr lang="ko-KR" altLang="en-US" spc="-1" dirty="0">
                <a:latin typeface="맑은 고딕"/>
              </a:rPr>
              <a:t>에 </a:t>
            </a:r>
            <a:r>
              <a:rPr lang="ko-KR" altLang="en-US" spc="-1" dirty="0" err="1">
                <a:latin typeface="맑은 고딕"/>
              </a:rPr>
              <a:t>임포트</a:t>
            </a:r>
            <a:r>
              <a:rPr lang="ko-KR" altLang="en-US" spc="-1" dirty="0">
                <a:latin typeface="맑은 고딕"/>
              </a:rPr>
              <a:t> 진행</a:t>
            </a:r>
            <a:endParaRPr lang="en-US" altLang="ko-KR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en-US" altLang="ko-KR" spc="-1" dirty="0">
                <a:latin typeface="맑은 고딕"/>
              </a:rPr>
              <a:t>Material </a:t>
            </a:r>
            <a:r>
              <a:rPr lang="ko-KR" altLang="en-US" spc="-1" dirty="0">
                <a:latin typeface="맑은 고딕"/>
              </a:rPr>
              <a:t>설정 후 </a:t>
            </a:r>
            <a:r>
              <a:rPr lang="en-US" altLang="ko-KR" spc="-1" dirty="0">
                <a:latin typeface="맑은 고딕"/>
              </a:rPr>
              <a:t>Prefab</a:t>
            </a:r>
            <a:r>
              <a:rPr lang="ko-KR" altLang="en-US" spc="-1" dirty="0" err="1">
                <a:latin typeface="맑은 고딕"/>
              </a:rPr>
              <a:t>으로</a:t>
            </a:r>
            <a:r>
              <a:rPr lang="ko-KR" altLang="en-US" spc="-1" dirty="0">
                <a:latin typeface="맑은 고딕"/>
              </a:rPr>
              <a:t> 전환</a:t>
            </a:r>
            <a:endParaRPr lang="en-US" altLang="ko-KR" sz="1800" b="0" strike="noStrike" spc="-1" dirty="0">
              <a:latin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09704B-CD72-2349-BF83-36C93E6E554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600" y="1558003"/>
            <a:ext cx="6523865" cy="42171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2048</TotalTime>
  <Words>898</Words>
  <Application>Microsoft Office PowerPoint</Application>
  <PresentationFormat>와이드스크린</PresentationFormat>
  <Paragraphs>165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HY견고딕</vt:lpstr>
      <vt:lpstr>맑은 고딕</vt:lpstr>
      <vt:lpstr>바탕</vt:lpstr>
      <vt:lpstr>휴먼둥근헤드라인</vt:lpstr>
      <vt:lpstr>Arial</vt:lpstr>
      <vt:lpstr>Calibri</vt:lpstr>
      <vt:lpstr>Symbol</vt:lpstr>
      <vt:lpstr>Wingdings</vt:lpstr>
      <vt:lpstr>Office Theme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김다은</dc:creator>
  <dc:description/>
  <cp:lastModifiedBy>김 성수</cp:lastModifiedBy>
  <cp:revision>234</cp:revision>
  <dcterms:created xsi:type="dcterms:W3CDTF">2014-04-29T00:37:20Z</dcterms:created>
  <dcterms:modified xsi:type="dcterms:W3CDTF">2022-03-29T04:20:57Z</dcterms:modified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와이드스크린</vt:lpwstr>
  </property>
  <property fmtid="{D5CDD505-2E9C-101B-9397-08002B2CF9AE}" pid="4" name="Slides">
    <vt:i4>13</vt:i4>
  </property>
</Properties>
</file>